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24384000" cy="13716000"/>
  <p:notesSz cx="6858000" cy="9144000"/>
  <p:embeddedFontLst>
    <p:embeddedFont>
      <p:font typeface="Avenir Next Regular" panose="020B0803020202020204"/>
      <p:regular r:id="rId25"/>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1pPr>
    <a:lvl2pPr marL="0" marR="0" indent="4572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2pPr>
    <a:lvl3pPr marL="0" marR="0" indent="9144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3pPr>
    <a:lvl4pPr marL="0" marR="0" indent="13716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4pPr>
    <a:lvl5pPr marL="0" marR="0" indent="18288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5pPr>
    <a:lvl6pPr marL="0" marR="0" indent="22860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6pPr>
    <a:lvl7pPr marL="0" marR="0" indent="27432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7pPr>
    <a:lvl8pPr marL="0" marR="0" indent="32004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8pPr>
    <a:lvl9pPr marL="0" marR="0" indent="365760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p:txBody>
      </p:sp>
      <p:sp>
        <p:nvSpPr>
          <p:cNvPr id="169" name="Shape 16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6500" y="12268950"/>
            <a:ext cx="21971000" cy="660401"/>
          </a:xfrm>
          <a:prstGeom prst="rect">
            <a:avLst/>
          </a:prstGeom>
        </p:spPr>
        <p:txBody>
          <a:bodyPr lIns="45719" tIns="45719" rIns="45719" bIns="45719" anchor="b"/>
          <a:lstStyle>
            <a:lvl1pPr marL="0" indent="0" defTabSz="808990">
              <a:spcBef>
                <a:spcPts val="0"/>
              </a:spcBef>
              <a:buSzTx/>
              <a:buNone/>
              <a:defRPr sz="3235">
                <a:latin typeface="Produkt Light"/>
                <a:ea typeface="Produkt Light"/>
                <a:cs typeface="Produkt Light"/>
                <a:sym typeface="Produkt Light"/>
              </a:defRPr>
            </a:lvl1pPr>
          </a:lstStyle>
          <a:p>
            <a:r>
              <a:t>作者和日期</a:t>
            </a:r>
          </a:p>
        </p:txBody>
      </p:sp>
      <p:sp>
        <p:nvSpPr>
          <p:cNvPr id="12" name="正文级别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演示文稿副标题</a:t>
            </a:r>
          </a:p>
          <a:p>
            <a:pPr lvl="1"/>
          </a:p>
          <a:p>
            <a:pPr lvl="2"/>
          </a:p>
          <a:p>
            <a:pPr lvl="3"/>
          </a:p>
          <a:p>
            <a:pPr lvl="4"/>
          </a:p>
        </p:txBody>
      </p:sp>
      <p:sp>
        <p:nvSpPr>
          <p:cNvPr id="13" name="演示文稿标题"/>
          <p:cNvSpPr txBox="1"/>
          <p:nvPr>
            <p:ph type="title" hasCustomPrompt="1"/>
          </p:nvPr>
        </p:nvSpPr>
        <p:spPr>
          <a:xfrm>
            <a:off x="1206500" y="2616200"/>
            <a:ext cx="21971004" cy="4648200"/>
          </a:xfrm>
          <a:prstGeom prst="rect">
            <a:avLst/>
          </a:prstGeom>
        </p:spPr>
        <p:txBody>
          <a:bodyPr anchor="b"/>
          <a:lstStyle>
            <a:lvl1pPr defTabSz="355600">
              <a:defRPr sz="12000" spc="-119"/>
            </a:lvl1pPr>
          </a:lstStyle>
          <a:p>
            <a:r>
              <a:t>演示文稿标题</a:t>
            </a:r>
          </a:p>
        </p:txBody>
      </p:sp>
      <p:sp>
        <p:nvSpPr>
          <p:cNvPr id="14" name="幻灯片编号"/>
          <p:cNvSpPr txBox="1"/>
          <p:nvPr>
            <p:ph type="sldNum" sz="quarter" idx="2"/>
          </p:nvPr>
        </p:nvSpPr>
        <p:spPr>
          <a:xfrm>
            <a:off x="23538179" y="12445480"/>
            <a:ext cx="408941" cy="44450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9" name="幻灯片副标题"/>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100" name="幻灯片标题"/>
          <p:cNvSpPr txBox="1"/>
          <p:nvPr>
            <p:ph type="title" hasCustomPrompt="1"/>
          </p:nvPr>
        </p:nvSpPr>
        <p:spPr>
          <a:prstGeom prst="rect">
            <a:avLst/>
          </a:prstGeom>
        </p:spPr>
        <p:txBody>
          <a:bodyPr/>
          <a:lstStyle/>
          <a:p>
            <a:r>
              <a:t>幻灯片标题</a:t>
            </a:r>
          </a:p>
        </p:txBody>
      </p:sp>
      <p:sp>
        <p:nvSpPr>
          <p:cNvPr id="10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108" name="议程副标题"/>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议程副标题</a:t>
            </a:r>
          </a:p>
        </p:txBody>
      </p:sp>
      <p:sp>
        <p:nvSpPr>
          <p:cNvPr id="109" name="正文级别 1…"/>
          <p:cNvSpPr txBox="1"/>
          <p:nvPr>
            <p:ph type="body" idx="1" hasCustomPrompt="1"/>
          </p:nvPr>
        </p:nvSpPr>
        <p:spPr>
          <a:prstGeom prst="rect">
            <a:avLst/>
          </a:prstGeom>
        </p:spPr>
        <p:txBody>
          <a:bodyPr/>
          <a:lstStyle>
            <a:lvl1pPr marL="0" indent="0">
              <a:spcBef>
                <a:spcPts val="6000"/>
              </a:spcBef>
              <a:buSzTx/>
              <a:buNone/>
              <a:defRPr sz="5000"/>
            </a:lvl1pPr>
            <a:lvl2pPr marL="0" indent="457200">
              <a:spcBef>
                <a:spcPts val="6000"/>
              </a:spcBef>
              <a:buSzTx/>
              <a:buNone/>
              <a:defRPr sz="5000"/>
            </a:lvl2pPr>
            <a:lvl3pPr marL="0" indent="914400">
              <a:spcBef>
                <a:spcPts val="6000"/>
              </a:spcBef>
              <a:buSzTx/>
              <a:buNone/>
              <a:defRPr sz="5000"/>
            </a:lvl3pPr>
            <a:lvl4pPr marL="0" indent="1371600">
              <a:spcBef>
                <a:spcPts val="6000"/>
              </a:spcBef>
              <a:buSzTx/>
              <a:buNone/>
              <a:defRPr sz="5000"/>
            </a:lvl4pPr>
            <a:lvl5pPr marL="0" indent="1828800">
              <a:spcBef>
                <a:spcPts val="6000"/>
              </a:spcBef>
              <a:buSzTx/>
              <a:buNone/>
              <a:defRPr sz="5000"/>
            </a:lvl5pPr>
          </a:lstStyle>
          <a:p>
            <a:r>
              <a:t>议程主题</a:t>
            </a:r>
          </a:p>
          <a:p>
            <a:pPr lvl="1"/>
          </a:p>
          <a:p>
            <a:pPr lvl="2"/>
          </a:p>
          <a:p>
            <a:pPr lvl="3"/>
          </a:p>
          <a:p>
            <a:pPr lvl="4"/>
          </a:p>
        </p:txBody>
      </p:sp>
      <p:sp>
        <p:nvSpPr>
          <p:cNvPr id="110" name="议程标题"/>
          <p:cNvSpPr txBox="1"/>
          <p:nvPr>
            <p:ph type="title" hasCustomPrompt="1"/>
          </p:nvPr>
        </p:nvSpPr>
        <p:spPr>
          <a:prstGeom prst="rect">
            <a:avLst/>
          </a:prstGeom>
        </p:spPr>
        <p:txBody>
          <a:bodyPr/>
          <a:lstStyle/>
          <a:p>
            <a:r>
              <a:t>议程标题</a:t>
            </a:r>
          </a:p>
        </p:txBody>
      </p:sp>
      <p:sp>
        <p:nvSpPr>
          <p:cNvPr id="11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说明">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正文级别 1…"/>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z="12000" spc="-119">
                <a:latin typeface="+mn-lt"/>
                <a:ea typeface="+mn-ea"/>
                <a:cs typeface="+mn-cs"/>
                <a:sym typeface="Produkt Extralight"/>
              </a:defRPr>
            </a:lvl1pPr>
            <a:lvl2pPr marL="0" indent="457200" algn="ctr" defTabSz="2438400">
              <a:lnSpc>
                <a:spcPct val="90000"/>
              </a:lnSpc>
              <a:spcBef>
                <a:spcPts val="0"/>
              </a:spcBef>
              <a:buSzTx/>
              <a:buNone/>
              <a:defRPr sz="12000" spc="-119">
                <a:latin typeface="+mn-lt"/>
                <a:ea typeface="+mn-ea"/>
                <a:cs typeface="+mn-cs"/>
                <a:sym typeface="Produkt Extralight"/>
              </a:defRPr>
            </a:lvl2pPr>
            <a:lvl3pPr marL="0" indent="914400" algn="ctr" defTabSz="2438400">
              <a:lnSpc>
                <a:spcPct val="90000"/>
              </a:lnSpc>
              <a:spcBef>
                <a:spcPts val="0"/>
              </a:spcBef>
              <a:buSzTx/>
              <a:buNone/>
              <a:defRPr sz="12000" spc="-119">
                <a:latin typeface="+mn-lt"/>
                <a:ea typeface="+mn-ea"/>
                <a:cs typeface="+mn-cs"/>
                <a:sym typeface="Produkt Extralight"/>
              </a:defRPr>
            </a:lvl3pPr>
            <a:lvl4pPr marL="0" indent="1371600" algn="ctr" defTabSz="2438400">
              <a:lnSpc>
                <a:spcPct val="90000"/>
              </a:lnSpc>
              <a:spcBef>
                <a:spcPts val="0"/>
              </a:spcBef>
              <a:buSzTx/>
              <a:buNone/>
              <a:defRPr sz="12000" spc="-119">
                <a:latin typeface="+mn-lt"/>
                <a:ea typeface="+mn-ea"/>
                <a:cs typeface="+mn-cs"/>
                <a:sym typeface="Produkt Extralight"/>
              </a:defRPr>
            </a:lvl4pPr>
            <a:lvl5pPr marL="0" indent="1828800" algn="ctr" defTabSz="2438400">
              <a:lnSpc>
                <a:spcPct val="90000"/>
              </a:lnSpc>
              <a:spcBef>
                <a:spcPts val="0"/>
              </a:spcBef>
              <a:buSzTx/>
              <a:buNone/>
              <a:defRPr sz="12000" spc="-119">
                <a:latin typeface="+mn-lt"/>
                <a:ea typeface="+mn-ea"/>
                <a:cs typeface="+mn-cs"/>
                <a:sym typeface="Produkt Extralight"/>
              </a:defRPr>
            </a:lvl5pPr>
          </a:lstStyle>
          <a:p>
            <a:r>
              <a:t>说明</a:t>
            </a:r>
          </a:p>
          <a:p>
            <a:pPr lvl="1"/>
          </a:p>
          <a:p>
            <a:pPr lvl="2"/>
          </a:p>
          <a:p>
            <a:pPr lvl="3"/>
          </a:p>
          <a:p>
            <a:pPr lvl="4"/>
          </a:p>
        </p:txBody>
      </p:sp>
      <p:sp>
        <p:nvSpPr>
          <p:cNvPr id="11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显著事实">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正文级别 1…"/>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z="35000" spc="-1750">
                <a:latin typeface="+mn-lt"/>
                <a:ea typeface="+mn-ea"/>
                <a:cs typeface="+mn-cs"/>
                <a:sym typeface="Produkt Extralight"/>
              </a:defRPr>
            </a:lvl1pPr>
            <a:lvl2pPr marL="0" indent="457200" algn="ctr" defTabSz="2438400">
              <a:lnSpc>
                <a:spcPct val="90000"/>
              </a:lnSpc>
              <a:spcBef>
                <a:spcPts val="0"/>
              </a:spcBef>
              <a:buSzTx/>
              <a:buNone/>
              <a:defRPr sz="35000" spc="-1750">
                <a:latin typeface="+mn-lt"/>
                <a:ea typeface="+mn-ea"/>
                <a:cs typeface="+mn-cs"/>
                <a:sym typeface="Produkt Extralight"/>
              </a:defRPr>
            </a:lvl2pPr>
            <a:lvl3pPr marL="0" indent="914400" algn="ctr" defTabSz="2438400">
              <a:lnSpc>
                <a:spcPct val="90000"/>
              </a:lnSpc>
              <a:spcBef>
                <a:spcPts val="0"/>
              </a:spcBef>
              <a:buSzTx/>
              <a:buNone/>
              <a:defRPr sz="35000" spc="-1750">
                <a:latin typeface="+mn-lt"/>
                <a:ea typeface="+mn-ea"/>
                <a:cs typeface="+mn-cs"/>
                <a:sym typeface="Produkt Extralight"/>
              </a:defRPr>
            </a:lvl3pPr>
            <a:lvl4pPr marL="0" indent="1371600" algn="ctr" defTabSz="2438400">
              <a:lnSpc>
                <a:spcPct val="90000"/>
              </a:lnSpc>
              <a:spcBef>
                <a:spcPts val="0"/>
              </a:spcBef>
              <a:buSzTx/>
              <a:buNone/>
              <a:defRPr sz="35000" spc="-1750">
                <a:latin typeface="+mn-lt"/>
                <a:ea typeface="+mn-ea"/>
                <a:cs typeface="+mn-cs"/>
                <a:sym typeface="Produkt Extralight"/>
              </a:defRPr>
            </a:lvl4pPr>
            <a:lvl5pPr marL="0" indent="1828800" algn="ctr" defTabSz="2438400">
              <a:lnSpc>
                <a:spcPct val="90000"/>
              </a:lnSpc>
              <a:spcBef>
                <a:spcPts val="0"/>
              </a:spcBef>
              <a:buSzTx/>
              <a:buNone/>
              <a:defRPr sz="35000" spc="-1750">
                <a:latin typeface="+mn-lt"/>
                <a:ea typeface="+mn-ea"/>
                <a:cs typeface="+mn-cs"/>
                <a:sym typeface="Produkt Extralight"/>
              </a:defRPr>
            </a:lvl5pPr>
          </a:lstStyle>
          <a:p>
            <a:r>
              <a:t>100%</a:t>
            </a:r>
          </a:p>
          <a:p>
            <a:pPr lvl="1"/>
          </a:p>
          <a:p>
            <a:pPr lvl="2"/>
          </a:p>
          <a:p>
            <a:pPr lvl="3"/>
          </a:p>
          <a:p>
            <a:pPr lvl="4"/>
          </a:p>
        </p:txBody>
      </p:sp>
      <p:sp>
        <p:nvSpPr>
          <p:cNvPr id="127" name="事实信息"/>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z="5500" spc="-55">
                <a:latin typeface="+mn-lt"/>
                <a:ea typeface="+mn-ea"/>
                <a:cs typeface="+mn-cs"/>
                <a:sym typeface="Produkt Extralight"/>
              </a:defRPr>
            </a:lvl1pPr>
          </a:lstStyle>
          <a:p>
            <a:r>
              <a:t>事实信息</a:t>
            </a:r>
          </a:p>
        </p:txBody>
      </p:sp>
      <p:sp>
        <p:nvSpPr>
          <p:cNvPr id="12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属性"/>
          <p:cNvSpPr txBox="1"/>
          <p:nvPr>
            <p:ph type="body" sz="quarter" idx="21" hasCustomPrompt="1"/>
          </p:nvPr>
        </p:nvSpPr>
        <p:spPr>
          <a:xfrm>
            <a:off x="5461000" y="9563100"/>
            <a:ext cx="13728700" cy="698500"/>
          </a:xfrm>
          <a:prstGeom prst="rect">
            <a:avLst/>
          </a:prstGeom>
        </p:spPr>
        <p:txBody>
          <a:bodyPr lIns="45719" tIns="45719" rIns="45719" bIns="45719"/>
          <a:lstStyle>
            <a:lvl1pPr marL="0" indent="0" defTabSz="784225">
              <a:spcBef>
                <a:spcPts val="0"/>
              </a:spcBef>
              <a:buSzTx/>
              <a:buNone/>
              <a:defRPr sz="3420">
                <a:latin typeface="Produkt Light"/>
                <a:ea typeface="Produkt Light"/>
                <a:cs typeface="Produkt Light"/>
                <a:sym typeface="Produkt Light"/>
              </a:defRPr>
            </a:lvl1pPr>
          </a:lstStyle>
          <a:p>
            <a:r>
              <a:t>属性</a:t>
            </a:r>
          </a:p>
        </p:txBody>
      </p:sp>
      <p:sp>
        <p:nvSpPr>
          <p:cNvPr id="136" name="正文级别 1…"/>
          <p:cNvSpPr txBox="1"/>
          <p:nvPr>
            <p:ph type="body" sz="quarter" idx="1" hasCustomPrompt="1"/>
          </p:nvPr>
        </p:nvSpPr>
        <p:spPr>
          <a:xfrm>
            <a:off x="5194300" y="4165600"/>
            <a:ext cx="13995400" cy="4432300"/>
          </a:xfrm>
          <a:prstGeom prst="rect">
            <a:avLst/>
          </a:prstGeom>
        </p:spPr>
        <p:txBody>
          <a:bodyPr anchor="b"/>
          <a:lstStyle>
            <a:lvl1pPr marL="254000" indent="-254000" defTabSz="2438400">
              <a:lnSpc>
                <a:spcPct val="90000"/>
              </a:lnSpc>
              <a:spcBef>
                <a:spcPts val="0"/>
              </a:spcBef>
              <a:buSzTx/>
              <a:buNone/>
              <a:defRPr sz="9300" spc="-93">
                <a:latin typeface="+mn-lt"/>
                <a:ea typeface="+mn-ea"/>
                <a:cs typeface="+mn-cs"/>
                <a:sym typeface="Produkt Extralight"/>
              </a:defRPr>
            </a:lvl1pPr>
            <a:lvl2pPr marL="254000" indent="203200" defTabSz="2438400">
              <a:lnSpc>
                <a:spcPct val="90000"/>
              </a:lnSpc>
              <a:spcBef>
                <a:spcPts val="0"/>
              </a:spcBef>
              <a:buSzTx/>
              <a:buNone/>
              <a:defRPr sz="9300" spc="-93">
                <a:latin typeface="+mn-lt"/>
                <a:ea typeface="+mn-ea"/>
                <a:cs typeface="+mn-cs"/>
                <a:sym typeface="Produkt Extralight"/>
              </a:defRPr>
            </a:lvl2pPr>
            <a:lvl3pPr marL="254000" indent="660400" defTabSz="2438400">
              <a:lnSpc>
                <a:spcPct val="90000"/>
              </a:lnSpc>
              <a:spcBef>
                <a:spcPts val="0"/>
              </a:spcBef>
              <a:buSzTx/>
              <a:buNone/>
              <a:defRPr sz="9300" spc="-93">
                <a:latin typeface="+mn-lt"/>
                <a:ea typeface="+mn-ea"/>
                <a:cs typeface="+mn-cs"/>
                <a:sym typeface="Produkt Extralight"/>
              </a:defRPr>
            </a:lvl3pPr>
            <a:lvl4pPr marL="254000" indent="1117600" defTabSz="2438400">
              <a:lnSpc>
                <a:spcPct val="90000"/>
              </a:lnSpc>
              <a:spcBef>
                <a:spcPts val="0"/>
              </a:spcBef>
              <a:buSzTx/>
              <a:buNone/>
              <a:defRPr sz="9300" spc="-93">
                <a:latin typeface="+mn-lt"/>
                <a:ea typeface="+mn-ea"/>
                <a:cs typeface="+mn-cs"/>
                <a:sym typeface="Produkt Extralight"/>
              </a:defRPr>
            </a:lvl4pPr>
            <a:lvl5pPr marL="254000" indent="1574800" defTabSz="2438400">
              <a:lnSpc>
                <a:spcPct val="90000"/>
              </a:lnSpc>
              <a:spcBef>
                <a:spcPts val="0"/>
              </a:spcBef>
              <a:buSzTx/>
              <a:buNone/>
              <a:defRPr sz="9300" spc="-93">
                <a:latin typeface="+mn-lt"/>
                <a:ea typeface="+mn-ea"/>
                <a:cs typeface="+mn-cs"/>
                <a:sym typeface="Produkt Extralight"/>
              </a:defRPr>
            </a:lvl5pPr>
          </a:lstStyle>
          <a:p>
            <a:r>
              <a:t>“著名引文”</a:t>
            </a:r>
          </a:p>
          <a:p>
            <a:pPr lvl="1"/>
          </a:p>
          <a:p>
            <a:pPr lvl="2"/>
          </a:p>
          <a:p>
            <a:pPr lvl="3"/>
          </a:p>
          <a:p>
            <a:pPr lvl="4"/>
          </a:p>
        </p:txBody>
      </p:sp>
      <p:sp>
        <p:nvSpPr>
          <p:cNvPr id="13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44" name="粉紫色天空笼罩着露天石砌建筑物的走廊"/>
          <p:cNvSpPr/>
          <p:nvPr>
            <p:ph type="pic" sz="quarter" idx="21"/>
          </p:nvPr>
        </p:nvSpPr>
        <p:spPr>
          <a:xfrm>
            <a:off x="1257300" y="3213100"/>
            <a:ext cx="7289800" cy="7289800"/>
          </a:xfrm>
          <a:prstGeom prst="rect">
            <a:avLst/>
          </a:prstGeom>
        </p:spPr>
        <p:txBody>
          <a:bodyPr lIns="91439" tIns="45719" rIns="91439" bIns="45719">
            <a:noAutofit/>
          </a:bodyPr>
          <a:lstStyle/>
          <a:p/>
        </p:txBody>
      </p:sp>
      <p:sp>
        <p:nvSpPr>
          <p:cNvPr id="145" name="拱形屋顶的黑白特写"/>
          <p:cNvSpPr/>
          <p:nvPr>
            <p:ph type="pic" sz="half" idx="22"/>
          </p:nvPr>
        </p:nvSpPr>
        <p:spPr>
          <a:xfrm>
            <a:off x="6577500" y="3632200"/>
            <a:ext cx="11228999" cy="6451600"/>
          </a:xfrm>
          <a:prstGeom prst="rect">
            <a:avLst/>
          </a:prstGeom>
        </p:spPr>
        <p:txBody>
          <a:bodyPr lIns="91439" tIns="45719" rIns="91439" bIns="45719">
            <a:noAutofit/>
          </a:bodyPr>
          <a:lstStyle/>
          <a:p/>
        </p:txBody>
      </p:sp>
      <p:sp>
        <p:nvSpPr>
          <p:cNvPr id="146" name="金属螺旋楼梯的低角度视图"/>
          <p:cNvSpPr/>
          <p:nvPr>
            <p:ph type="pic" sz="quarter" idx="23"/>
          </p:nvPr>
        </p:nvSpPr>
        <p:spPr>
          <a:xfrm>
            <a:off x="14643100" y="3632200"/>
            <a:ext cx="9677400" cy="6451600"/>
          </a:xfrm>
          <a:prstGeom prst="rect">
            <a:avLst/>
          </a:prstGeom>
        </p:spPr>
        <p:txBody>
          <a:bodyPr lIns="91439" tIns="45719" rIns="91439" bIns="45719">
            <a:noAutofit/>
          </a:bodyPr>
          <a:lstStyle/>
          <a:p/>
        </p:txBody>
      </p:sp>
      <p:sp>
        <p:nvSpPr>
          <p:cNvPr id="14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照片">
    <p:bg>
      <p:bgPr>
        <a:solidFill>
          <a:srgbClr val="FFFFFF"/>
        </a:solidFill>
        <a:effectLst/>
      </p:bgPr>
    </p:bg>
    <p:spTree>
      <p:nvGrpSpPr>
        <p:cNvPr id="1" name=""/>
        <p:cNvGrpSpPr/>
        <p:nvPr/>
      </p:nvGrpSpPr>
      <p:grpSpPr>
        <a:xfrm>
          <a:off x="0" y="0"/>
          <a:ext cx="0" cy="0"/>
          <a:chOff x="0" y="0"/>
          <a:chExt cx="0" cy="0"/>
        </a:xfrm>
      </p:grpSpPr>
      <p:sp>
        <p:nvSpPr>
          <p:cNvPr id="154" name="带阴影的未来感白色走廊"/>
          <p:cNvSpPr/>
          <p:nvPr>
            <p:ph type="pic" idx="21"/>
          </p:nvPr>
        </p:nvSpPr>
        <p:spPr>
          <a:xfrm>
            <a:off x="-38100" y="-520700"/>
            <a:ext cx="24447500" cy="14763310"/>
          </a:xfrm>
          <a:prstGeom prst="rect">
            <a:avLst/>
          </a:prstGeom>
        </p:spPr>
        <p:txBody>
          <a:bodyPr lIns="91439" tIns="45719" rIns="91439" bIns="45719">
            <a:noAutofit/>
          </a:bodyPr>
          <a:lstStyle/>
          <a:p/>
        </p:txBody>
      </p:sp>
      <p:sp>
        <p:nvSpPr>
          <p:cNvPr id="15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空白">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bg>
      <p:bgPr>
        <a:solidFill>
          <a:srgbClr val="FFFFFF"/>
        </a:solidFill>
        <a:effectLst/>
      </p:bgPr>
    </p:bg>
    <p:spTree>
      <p:nvGrpSpPr>
        <p:cNvPr id="1" name=""/>
        <p:cNvGrpSpPr/>
        <p:nvPr/>
      </p:nvGrpSpPr>
      <p:grpSpPr>
        <a:xfrm>
          <a:off x="0" y="0"/>
          <a:ext cx="0" cy="0"/>
          <a:chOff x="0" y="0"/>
          <a:chExt cx="0" cy="0"/>
        </a:xfrm>
      </p:grpSpPr>
      <p:sp>
        <p:nvSpPr>
          <p:cNvPr id="21" name="灰色反光地面上的白色弧形拱门"/>
          <p:cNvSpPr/>
          <p:nvPr>
            <p:ph type="pic" idx="21"/>
          </p:nvPr>
        </p:nvSpPr>
        <p:spPr>
          <a:xfrm>
            <a:off x="-76200" y="-558800"/>
            <a:ext cx="24574500" cy="14839510"/>
          </a:xfrm>
          <a:prstGeom prst="rect">
            <a:avLst/>
          </a:prstGeom>
        </p:spPr>
        <p:txBody>
          <a:bodyPr lIns="91439" tIns="45719" rIns="91439" bIns="45719">
            <a:noAutofit/>
          </a:bodyPr>
          <a:lstStyle/>
          <a:p/>
        </p:txBody>
      </p:sp>
      <p:sp>
        <p:nvSpPr>
          <p:cNvPr id="22" name="作者和日期"/>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08990">
              <a:spcBef>
                <a:spcPts val="0"/>
              </a:spcBef>
              <a:buSzTx/>
              <a:buNone/>
              <a:defRPr sz="3235">
                <a:latin typeface="Produkt Light"/>
                <a:ea typeface="Produkt Light"/>
                <a:cs typeface="Produkt Light"/>
                <a:sym typeface="Produkt Light"/>
              </a:defRPr>
            </a:lvl1pPr>
          </a:lstStyle>
          <a:p>
            <a:r>
              <a:t>作者和日期</a:t>
            </a:r>
          </a:p>
        </p:txBody>
      </p:sp>
      <p:sp>
        <p:nvSpPr>
          <p:cNvPr id="23" name="正文级别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演示文稿副标题</a:t>
            </a:r>
          </a:p>
          <a:p>
            <a:pPr lvl="1"/>
          </a:p>
          <a:p>
            <a:pPr lvl="2"/>
          </a:p>
          <a:p>
            <a:pPr lvl="3"/>
          </a:p>
          <a:p>
            <a:pPr lvl="4"/>
          </a:p>
        </p:txBody>
      </p:sp>
      <p:sp>
        <p:nvSpPr>
          <p:cNvPr id="24" name="演示文稿标题"/>
          <p:cNvSpPr txBox="1"/>
          <p:nvPr>
            <p:ph type="title" hasCustomPrompt="1"/>
          </p:nvPr>
        </p:nvSpPr>
        <p:spPr>
          <a:xfrm>
            <a:off x="1206500" y="2616200"/>
            <a:ext cx="21971004" cy="4648200"/>
          </a:xfrm>
          <a:prstGeom prst="rect">
            <a:avLst/>
          </a:prstGeom>
        </p:spPr>
        <p:txBody>
          <a:bodyPr anchor="b"/>
          <a:lstStyle>
            <a:lvl1pPr defTabSz="355600">
              <a:defRPr sz="12000" spc="-119"/>
            </a:lvl1pPr>
          </a:lstStyle>
          <a:p>
            <a:r>
              <a:t>演示文稿标题</a:t>
            </a:r>
          </a:p>
        </p:txBody>
      </p:sp>
      <p:sp>
        <p:nvSpPr>
          <p:cNvPr id="2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带镜面玻璃窗的高大建筑物的低角度视图"/>
          <p:cNvSpPr/>
          <p:nvPr>
            <p:ph type="pic" idx="21"/>
          </p:nvPr>
        </p:nvSpPr>
        <p:spPr>
          <a:xfrm>
            <a:off x="8140700" y="-1"/>
            <a:ext cx="20574000" cy="13716001"/>
          </a:xfrm>
          <a:prstGeom prst="rect">
            <a:avLst/>
          </a:prstGeom>
        </p:spPr>
        <p:txBody>
          <a:bodyPr lIns="91439" tIns="45719" rIns="91439" bIns="45719">
            <a:noAutofit/>
          </a:bodyPr>
          <a:lstStyle/>
          <a:p/>
        </p:txBody>
      </p:sp>
      <p:sp>
        <p:nvSpPr>
          <p:cNvPr id="33" name="幻灯片标题"/>
          <p:cNvSpPr txBox="1"/>
          <p:nvPr>
            <p:ph type="title" hasCustomPrompt="1"/>
          </p:nvPr>
        </p:nvSpPr>
        <p:spPr>
          <a:xfrm>
            <a:off x="1206500" y="1333500"/>
            <a:ext cx="9779000" cy="5882273"/>
          </a:xfrm>
          <a:prstGeom prst="rect">
            <a:avLst/>
          </a:prstGeom>
        </p:spPr>
        <p:txBody>
          <a:bodyPr anchor="b"/>
          <a:lstStyle/>
          <a:p>
            <a:r>
              <a:t>幻灯片标题</a:t>
            </a:r>
          </a:p>
        </p:txBody>
      </p:sp>
      <p:sp>
        <p:nvSpPr>
          <p:cNvPr id="34" name="正文级别 1…"/>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幻灯片副标题</a:t>
            </a:r>
          </a:p>
          <a:p>
            <a:pPr lvl="1"/>
          </a:p>
          <a:p>
            <a:pPr lvl="2"/>
          </a:p>
          <a:p>
            <a:pPr lvl="3"/>
          </a:p>
          <a:p>
            <a:pPr lvl="4"/>
          </a:p>
        </p:txBody>
      </p:sp>
      <p:sp>
        <p:nvSpPr>
          <p:cNvPr id="3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副标题"/>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43" name="幻灯片标题"/>
          <p:cNvSpPr txBox="1"/>
          <p:nvPr>
            <p:ph type="title" hasCustomPrompt="1"/>
          </p:nvPr>
        </p:nvSpPr>
        <p:spPr>
          <a:prstGeom prst="rect">
            <a:avLst/>
          </a:prstGeom>
        </p:spPr>
        <p:txBody>
          <a:bodyPr/>
          <a:lstStyle/>
          <a:p>
            <a:r>
              <a:t>幻灯片标题</a:t>
            </a:r>
          </a:p>
        </p:txBody>
      </p:sp>
      <p:sp>
        <p:nvSpPr>
          <p:cNvPr id="44" name="正文级别 1…"/>
          <p:cNvSpPr txBox="1"/>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a:lstStyle/>
          <a:p>
            <a:r>
              <a:t>幻灯片项目符号文本</a:t>
            </a:r>
          </a:p>
          <a:p>
            <a:pPr lvl="1"/>
          </a:p>
          <a:p>
            <a:pPr lvl="2"/>
          </a:p>
          <a:p>
            <a:pPr lvl="3"/>
          </a:p>
          <a:p>
            <a:pPr lvl="4"/>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带木镶板的天花板的部分视图"/>
          <p:cNvSpPr/>
          <p:nvPr>
            <p:ph type="pic" idx="21"/>
          </p:nvPr>
        </p:nvSpPr>
        <p:spPr>
          <a:xfrm>
            <a:off x="9588500" y="-482600"/>
            <a:ext cx="21513800" cy="14300200"/>
          </a:xfrm>
          <a:prstGeom prst="rect">
            <a:avLst/>
          </a:prstGeom>
        </p:spPr>
        <p:txBody>
          <a:bodyPr lIns="91439" tIns="45719" rIns="91439" bIns="45719">
            <a:noAutofit/>
          </a:bodyPr>
          <a:lstStyle/>
          <a:p/>
        </p:txBody>
      </p:sp>
      <p:sp>
        <p:nvSpPr>
          <p:cNvPr id="61" name="幻灯片副标题"/>
          <p:cNvSpPr txBox="1"/>
          <p:nvPr>
            <p:ph type="body" sz="quarter" idx="22" hasCustomPrompt="1"/>
          </p:nvPr>
        </p:nvSpPr>
        <p:spPr>
          <a:xfrm>
            <a:off x="1206500" y="2324100"/>
            <a:ext cx="9779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62" name="幻灯片标题"/>
          <p:cNvSpPr txBox="1"/>
          <p:nvPr>
            <p:ph type="title" hasCustomPrompt="1"/>
          </p:nvPr>
        </p:nvSpPr>
        <p:spPr>
          <a:xfrm>
            <a:off x="1206500" y="635000"/>
            <a:ext cx="9779000" cy="1689100"/>
          </a:xfrm>
          <a:prstGeom prst="rect">
            <a:avLst/>
          </a:prstGeom>
        </p:spPr>
        <p:txBody>
          <a:bodyPr/>
          <a:lstStyle/>
          <a:p>
            <a:r>
              <a:t>幻灯片标题</a:t>
            </a:r>
          </a:p>
        </p:txBody>
      </p:sp>
      <p:sp>
        <p:nvSpPr>
          <p:cNvPr id="63" name="正文级别 1…"/>
          <p:cNvSpPr txBox="1"/>
          <p:nvPr>
            <p:ph type="body" sz="half" idx="1" hasCustomPrompt="1"/>
          </p:nvPr>
        </p:nvSpPr>
        <p:spPr>
          <a:xfrm>
            <a:off x="1206500" y="4248504"/>
            <a:ext cx="9779000" cy="8256012"/>
          </a:xfrm>
          <a:prstGeom prst="rect">
            <a:avLst/>
          </a:prstGeom>
        </p:spPr>
        <p:txBody>
          <a:bodyPr/>
          <a:lstStyle/>
          <a:p>
            <a:r>
              <a:t>幻灯片项目符号文本</a:t>
            </a:r>
          </a:p>
          <a:p>
            <a:pPr lvl="1"/>
          </a:p>
          <a:p>
            <a:pPr lvl="2"/>
          </a:p>
          <a:p>
            <a:pPr lvl="3"/>
          </a:p>
          <a:p>
            <a:pPr lvl="4"/>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实时视频（小）">
    <p:spTree>
      <p:nvGrpSpPr>
        <p:cNvPr id="1" name=""/>
        <p:cNvGrpSpPr/>
        <p:nvPr/>
      </p:nvGrpSpPr>
      <p:grpSpPr>
        <a:xfrm>
          <a:off x="0" y="0"/>
          <a:ext cx="0" cy="0"/>
          <a:chOff x="0" y="0"/>
          <a:chExt cx="0" cy="0"/>
        </a:xfrm>
      </p:grpSpPr>
      <p:sp>
        <p:nvSpPr>
          <p:cNvPr id="71" name="幻灯片副标题"/>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72" name="幻灯片标题"/>
          <p:cNvSpPr txBox="1"/>
          <p:nvPr>
            <p:ph type="title" hasCustomPrompt="1"/>
          </p:nvPr>
        </p:nvSpPr>
        <p:spPr>
          <a:prstGeom prst="rect">
            <a:avLst/>
          </a:prstGeom>
        </p:spPr>
        <p:txBody>
          <a:bodyPr/>
          <a:lstStyle/>
          <a:p>
            <a:r>
              <a:t>幻灯片标题</a:t>
            </a:r>
          </a:p>
        </p:txBody>
      </p:sp>
      <p:sp>
        <p:nvSpPr>
          <p:cNvPr id="73" name="正文级别 1…"/>
          <p:cNvSpPr txBox="1"/>
          <p:nvPr>
            <p:ph type="body" sz="half" idx="1" hasCustomPrompt="1"/>
          </p:nvPr>
        </p:nvSpPr>
        <p:spPr>
          <a:xfrm>
            <a:off x="1206500" y="4248504"/>
            <a:ext cx="9779000" cy="8256012"/>
          </a:xfrm>
          <a:prstGeom prst="rect">
            <a:avLst/>
          </a:prstGeom>
        </p:spPr>
        <p:txBody>
          <a:bodyPr/>
          <a:lstStyle/>
          <a:p>
            <a:r>
              <a:t>幻灯片项目符号文本</a:t>
            </a:r>
          </a:p>
          <a:p>
            <a:pPr lvl="1"/>
          </a:p>
          <a:p>
            <a:pPr lvl="2"/>
          </a:p>
          <a:p>
            <a:pPr lvl="3"/>
          </a:p>
          <a:p>
            <a:pPr lvl="4"/>
          </a:p>
        </p:txBody>
      </p:sp>
      <p:sp>
        <p:nvSpPr>
          <p:cNvPr id="7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项目符号与实时视频（大）">
    <p:spTree>
      <p:nvGrpSpPr>
        <p:cNvPr id="1" name=""/>
        <p:cNvGrpSpPr/>
        <p:nvPr/>
      </p:nvGrpSpPr>
      <p:grpSpPr>
        <a:xfrm>
          <a:off x="0" y="0"/>
          <a:ext cx="0" cy="0"/>
          <a:chOff x="0" y="0"/>
          <a:chExt cx="0" cy="0"/>
        </a:xfrm>
      </p:grpSpPr>
      <p:sp>
        <p:nvSpPr>
          <p:cNvPr id="81" name="幻灯片副标题"/>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767715">
              <a:spcBef>
                <a:spcPts val="0"/>
              </a:spcBef>
              <a:buSzTx/>
              <a:buNone/>
              <a:defRPr sz="5115">
                <a:latin typeface="+mn-lt"/>
                <a:ea typeface="+mn-ea"/>
                <a:cs typeface="+mn-cs"/>
                <a:sym typeface="Produkt Extralight"/>
              </a:defRPr>
            </a:lvl1pPr>
          </a:lstStyle>
          <a:p>
            <a:r>
              <a:t>幻灯片副标题</a:t>
            </a:r>
          </a:p>
        </p:txBody>
      </p:sp>
      <p:sp>
        <p:nvSpPr>
          <p:cNvPr id="82" name="幻灯片标题"/>
          <p:cNvSpPr txBox="1"/>
          <p:nvPr>
            <p:ph type="title" hasCustomPrompt="1"/>
          </p:nvPr>
        </p:nvSpPr>
        <p:spPr>
          <a:xfrm>
            <a:off x="1206500" y="635000"/>
            <a:ext cx="9779000" cy="1689100"/>
          </a:xfrm>
          <a:prstGeom prst="rect">
            <a:avLst/>
          </a:prstGeom>
        </p:spPr>
        <p:txBody>
          <a:bodyPr/>
          <a:lstStyle/>
          <a:p>
            <a:r>
              <a:t>幻灯片标题</a:t>
            </a:r>
          </a:p>
        </p:txBody>
      </p:sp>
      <p:sp>
        <p:nvSpPr>
          <p:cNvPr id="83" name="正文级别 1…"/>
          <p:cNvSpPr txBox="1"/>
          <p:nvPr>
            <p:ph type="body" sz="half" idx="1" hasCustomPrompt="1"/>
          </p:nvPr>
        </p:nvSpPr>
        <p:spPr>
          <a:xfrm>
            <a:off x="1206500" y="4248504"/>
            <a:ext cx="9779000" cy="8256012"/>
          </a:xfrm>
          <a:prstGeom prst="rect">
            <a:avLst/>
          </a:prstGeom>
        </p:spPr>
        <p:txBody>
          <a:bodyPr/>
          <a:lstStyle/>
          <a:p>
            <a:r>
              <a:t>幻灯片项目符号文本</a:t>
            </a:r>
          </a:p>
          <a:p>
            <a:pPr lvl="1"/>
          </a:p>
          <a:p>
            <a:pPr lvl="2"/>
          </a:p>
          <a:p>
            <a:pPr lvl="3"/>
          </a:p>
          <a:p>
            <a:pPr lvl="4"/>
          </a:p>
        </p:txBody>
      </p:sp>
      <p:sp>
        <p:nvSpPr>
          <p:cNvPr id="8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 name="章节标题"/>
          <p:cNvSpPr txBox="1"/>
          <p:nvPr>
            <p:ph type="title" hasCustomPrompt="1"/>
          </p:nvPr>
        </p:nvSpPr>
        <p:spPr>
          <a:xfrm>
            <a:off x="1206496" y="3911600"/>
            <a:ext cx="21971004" cy="4648200"/>
          </a:xfrm>
          <a:prstGeom prst="rect">
            <a:avLst/>
          </a:prstGeom>
        </p:spPr>
        <p:txBody>
          <a:bodyPr anchor="ctr"/>
          <a:lstStyle>
            <a:lvl1pPr>
              <a:defRPr sz="12000" spc="-119"/>
            </a:lvl1pPr>
          </a:lstStyle>
          <a:p>
            <a:r>
              <a:t>章节标题</a:t>
            </a:r>
          </a:p>
        </p:txBody>
      </p:sp>
      <p:sp>
        <p:nvSpPr>
          <p:cNvPr id="9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rcRect/>
          <a:stretch>
            <a:fillRect/>
          </a:stretch>
        </a:blipFill>
        <a:effectLst/>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635000"/>
            <a:ext cx="21971000" cy="1689100"/>
          </a:xfrm>
          <a:prstGeom prst="rect">
            <a:avLst/>
          </a:prstGeom>
          <a:ln w="12700">
            <a:miter lim="400000"/>
          </a:ln>
        </p:spPr>
        <p:txBody>
          <a:bodyPr lIns="50800" tIns="50800" rIns="50800" bIns="50800">
            <a:normAutofit/>
          </a:bodyPr>
          <a:lstStyle/>
          <a:p>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p:nvPr>
            <p:ph type="sldNum" sz="quarter" idx="2"/>
          </p:nvPr>
        </p:nvSpPr>
        <p:spPr>
          <a:xfrm>
            <a:off x="23538179" y="12443459"/>
            <a:ext cx="408941" cy="444501"/>
          </a:xfrm>
          <a:prstGeom prst="rect">
            <a:avLst/>
          </a:prstGeom>
          <a:ln w="12700">
            <a:miter lim="400000"/>
          </a:ln>
        </p:spPr>
        <p:txBody>
          <a:bodyPr wrap="none" lIns="50800" tIns="50800" rIns="50800" bIns="50800" anchor="b">
            <a:spAutoFit/>
          </a:bodyPr>
          <a:lstStyle>
            <a:lvl1pPr algn="r" defTabSz="584200">
              <a:spcBef>
                <a:spcPts val="0"/>
              </a:spcBef>
              <a:defRPr sz="20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1pPr>
      <a:lvl2pPr marL="0" marR="0" indent="4572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2pPr>
      <a:lvl3pPr marL="0" marR="0" indent="9144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3pPr>
      <a:lvl4pPr marL="0" marR="0" indent="13716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4pPr>
      <a:lvl5pPr marL="0" marR="0" indent="18288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5pPr>
      <a:lvl6pPr marL="0" marR="0" indent="22860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6pPr>
      <a:lvl7pPr marL="0" marR="0" indent="27432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7pPr>
      <a:lvl8pPr marL="0" marR="0" indent="32004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8pPr>
      <a:lvl9pPr marL="0" marR="0" indent="3657600" algn="l" defTabSz="2438400" rtl="0" latinLnBrk="0">
        <a:lnSpc>
          <a:spcPct val="90000"/>
        </a:lnSpc>
        <a:spcBef>
          <a:spcPts val="0"/>
        </a:spcBef>
        <a:spcAft>
          <a:spcPts val="0"/>
        </a:spcAft>
        <a:buClrTx/>
        <a:buSzTx/>
        <a:buFontTx/>
        <a:buNone/>
        <a:defRPr sz="10000" b="0" i="0" u="none" strike="noStrike" cap="none" spc="-100" baseline="0">
          <a:solidFill>
            <a:schemeClr val="accent1">
              <a:satOff val="-9154"/>
              <a:lumOff val="-32672"/>
            </a:schemeClr>
          </a:solidFill>
          <a:uFillTx/>
          <a:latin typeface="+mn-lt"/>
          <a:ea typeface="+mn-ea"/>
          <a:cs typeface="+mn-cs"/>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1pPr>
      <a:lvl2pPr marL="9144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2pPr>
      <a:lvl3pPr marL="13716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3pPr>
      <a:lvl4pPr marL="18288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4pPr>
      <a:lvl5pPr marL="22860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5pPr>
      <a:lvl6pPr marL="27432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6pPr>
      <a:lvl7pPr marL="32004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7pPr>
      <a:lvl8pPr marL="36576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8pPr>
      <a:lvl9pPr marL="4114800" marR="0" indent="-457200" algn="l" defTabSz="355600" rtl="0" latinLnBrk="0">
        <a:lnSpc>
          <a:spcPct val="100000"/>
        </a:lnSpc>
        <a:spcBef>
          <a:spcPts val="4700"/>
        </a:spcBef>
        <a:spcAft>
          <a:spcPts val="0"/>
        </a:spcAft>
        <a:buClrTx/>
        <a:buSzPct val="100000"/>
        <a:buFontTx/>
        <a:buChar char="•"/>
        <a:defRPr sz="4000" b="0" i="0" u="none" strike="noStrike" cap="none" spc="0" baseline="0">
          <a:solidFill>
            <a:schemeClr val="accent1">
              <a:satOff val="-9154"/>
              <a:lumOff val="-32672"/>
            </a:schemeClr>
          </a:solidFill>
          <a:uFillTx/>
          <a:latin typeface="Avenir Next Regular" panose="020B0803020202020204"/>
          <a:ea typeface="Avenir Next Regular" panose="020B0803020202020204"/>
          <a:cs typeface="Avenir Next Regular" panose="020B0803020202020204"/>
          <a:sym typeface="Avenir Next Regular" panose="020B0803020202020204"/>
        </a:defRPr>
      </a:lvl9pPr>
    </p:bodyStyle>
    <p:otherStyle>
      <a:lvl1pPr marL="0" marR="0" indent="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1pPr>
      <a:lvl2pPr marL="0" marR="0" indent="4572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2pPr>
      <a:lvl3pPr marL="0" marR="0" indent="9144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3pPr>
      <a:lvl4pPr marL="0" marR="0" indent="13716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4pPr>
      <a:lvl5pPr marL="0" marR="0" indent="18288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5pPr>
      <a:lvl6pPr marL="0" marR="0" indent="22860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6pPr>
      <a:lvl7pPr marL="0" marR="0" indent="27432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7pPr>
      <a:lvl8pPr marL="0" marR="0" indent="32004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8pPr>
      <a:lvl9pPr marL="0" marR="0" indent="3657600" algn="r" defTabSz="584200" rtl="0" latinLnBrk="0">
        <a:lnSpc>
          <a:spcPct val="100000"/>
        </a:lnSpc>
        <a:spcBef>
          <a:spcPts val="0"/>
        </a:spcBef>
        <a:spcAft>
          <a:spcPts val="0"/>
        </a:spcAft>
        <a:buClrTx/>
        <a:buSzTx/>
        <a:buFontTx/>
        <a:buNone/>
        <a:defRPr sz="2000" b="0" i="0" u="none" strike="noStrike" cap="none" spc="0" baseline="0">
          <a:solidFill>
            <a:schemeClr val="tx1"/>
          </a:solidFill>
          <a:uFillTx/>
          <a:latin typeface="+mn-lt"/>
          <a:ea typeface="+mn-ea"/>
          <a:cs typeface="+mn-cs"/>
          <a:sym typeface="Avenir Next Regular" panose="020B0803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Objects Dao是一个创新的试验性项目,旨在基于Aptos网络通过引入Obelisk Generator的完全链上动态元数据生成式技术来更好的引导社区对身份，治理，资金等使用,同时促进完全链上技术与其相关协议生态发展"/>
          <p:cNvSpPr txBox="1"/>
          <p:nvPr>
            <p:ph type="body" idx="21"/>
          </p:nvPr>
        </p:nvSpPr>
        <p:spPr>
          <a:prstGeom prst="rect">
            <a:avLst/>
          </a:prstGeom>
        </p:spPr>
        <p:txBody>
          <a:bodyPr/>
          <a:lstStyle>
            <a:lvl1pPr defTabSz="454025">
              <a:defRPr sz="1815"/>
            </a:lvl1pPr>
          </a:lstStyle>
          <a:p>
            <a:r>
              <a:t>Objects Dao是一个创新的试验性项目,旨在基于Aptos网络通过引入Obelisk Generator的完全链上动态元数据生成式技术来更好的引导社区对身份，治理，资金等使用,同时促进完全链上技术与其相关协议生态发展</a:t>
            </a:r>
          </a:p>
        </p:txBody>
      </p:sp>
      <p:sp>
        <p:nvSpPr>
          <p:cNvPr id="172" name="方向 Randomness"/>
          <p:cNvSpPr txBox="1"/>
          <p:nvPr>
            <p:ph type="subTitle" sz="quarter" idx="1"/>
          </p:nvPr>
        </p:nvSpPr>
        <p:spPr>
          <a:xfrm>
            <a:off x="15128555" y="657464"/>
            <a:ext cx="21971001" cy="2006601"/>
          </a:xfrm>
          <a:prstGeom prst="rect">
            <a:avLst/>
          </a:prstGeom>
        </p:spPr>
        <p:txBody>
          <a:bodyPr/>
          <a:lstStyle/>
          <a:p>
            <a:r>
              <a:t>方向 Randomness</a:t>
            </a:r>
          </a:p>
        </p:txBody>
      </p:sp>
      <p:sp>
        <p:nvSpPr>
          <p:cNvPr id="173" name="Objects Dao - 基于Obelisk Generator 构建的完全链上社区启动系统"/>
          <p:cNvSpPr txBox="1"/>
          <p:nvPr>
            <p:ph type="ctrTitle"/>
          </p:nvPr>
        </p:nvSpPr>
        <p:spPr>
          <a:xfrm>
            <a:off x="1206500" y="2948277"/>
            <a:ext cx="21971004" cy="4648201"/>
          </a:xfrm>
          <a:prstGeom prst="rect">
            <a:avLst/>
          </a:prstGeom>
        </p:spPr>
        <p:txBody>
          <a:bodyPr/>
          <a:lstStyle>
            <a:lvl1pPr defTabSz="309245">
              <a:defRPr sz="10440" spc="-104"/>
            </a:lvl1pPr>
          </a:lstStyle>
          <a:p>
            <a:r>
              <a:t>Objects Dao - 基于Obelisk Generator 构建的完全链上社区启动系统</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Obelisk Generator On-Chain Process"/>
          <p:cNvSpPr txBox="1"/>
          <p:nvPr>
            <p:ph type="title" idx="4294967295"/>
          </p:nvPr>
        </p:nvSpPr>
        <p:spPr>
          <a:xfrm>
            <a:off x="755822" y="492680"/>
            <a:ext cx="21971001" cy="1689101"/>
          </a:xfrm>
          <a:prstGeom prst="rect">
            <a:avLst/>
          </a:prstGeom>
        </p:spPr>
        <p:txBody>
          <a:bodyPr/>
          <a:lstStyle>
            <a:lvl1pPr defTabSz="2316480">
              <a:defRPr sz="9500" spc="-95"/>
            </a:lvl1pPr>
          </a:lstStyle>
          <a:p>
            <a:r>
              <a:t>Obelisk Generator On-Chain Process</a:t>
            </a:r>
          </a:p>
        </p:txBody>
      </p:sp>
      <p:pic>
        <p:nvPicPr>
          <p:cNvPr id="208" name="已粘贴的影片.png" descr="已粘贴的影片.png"/>
          <p:cNvPicPr>
            <a:picLocks noChangeAspect="1"/>
          </p:cNvPicPr>
          <p:nvPr/>
        </p:nvPicPr>
        <p:blipFill>
          <a:blip r:embed="rId1"/>
          <a:stretch>
            <a:fillRect/>
          </a:stretch>
        </p:blipFill>
        <p:spPr>
          <a:xfrm>
            <a:off x="849516" y="3198670"/>
            <a:ext cx="9452243" cy="7100072"/>
          </a:xfrm>
          <a:prstGeom prst="rect">
            <a:avLst/>
          </a:prstGeom>
          <a:ln w="12700">
            <a:miter lim="400000"/>
            <a:headEnd/>
            <a:tailEnd/>
          </a:ln>
        </p:spPr>
      </p:pic>
      <p:pic>
        <p:nvPicPr>
          <p:cNvPr id="209" name="已粘贴的影片.png" descr="已粘贴的影片.png"/>
          <p:cNvPicPr>
            <a:picLocks noChangeAspect="1"/>
          </p:cNvPicPr>
          <p:nvPr/>
        </p:nvPicPr>
        <p:blipFill>
          <a:blip r:embed="rId2"/>
          <a:stretch>
            <a:fillRect/>
          </a:stretch>
        </p:blipFill>
        <p:spPr>
          <a:xfrm>
            <a:off x="11304013" y="3247246"/>
            <a:ext cx="11260237" cy="8398861"/>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Obelisk Generator On-Chain Libs"/>
          <p:cNvSpPr txBox="1"/>
          <p:nvPr>
            <p:ph type="title" idx="4294967295"/>
          </p:nvPr>
        </p:nvSpPr>
        <p:spPr>
          <a:xfrm>
            <a:off x="755822" y="492680"/>
            <a:ext cx="21971001" cy="1689101"/>
          </a:xfrm>
          <a:prstGeom prst="rect">
            <a:avLst/>
          </a:prstGeom>
        </p:spPr>
        <p:txBody>
          <a:bodyPr/>
          <a:lstStyle>
            <a:lvl1pPr defTabSz="2316480">
              <a:defRPr sz="9500" spc="-95"/>
            </a:lvl1pPr>
          </a:lstStyle>
          <a:p>
            <a:r>
              <a:t>Obelisk Generator On-Chain Libs</a:t>
            </a:r>
          </a:p>
        </p:txBody>
      </p:sp>
      <p:pic>
        <p:nvPicPr>
          <p:cNvPr id="212" name="已粘贴的影片.png" descr="已粘贴的影片.png"/>
          <p:cNvPicPr>
            <a:picLocks noChangeAspect="1"/>
          </p:cNvPicPr>
          <p:nvPr/>
        </p:nvPicPr>
        <p:blipFill>
          <a:blip r:embed="rId1"/>
          <a:stretch>
            <a:fillRect/>
          </a:stretch>
        </p:blipFill>
        <p:spPr>
          <a:xfrm>
            <a:off x="382507" y="3422452"/>
            <a:ext cx="12280901" cy="6159501"/>
          </a:xfrm>
          <a:prstGeom prst="rect">
            <a:avLst/>
          </a:prstGeom>
          <a:ln w="12700">
            <a:miter lim="400000"/>
            <a:headEnd/>
            <a:tailEnd/>
          </a:ln>
        </p:spPr>
      </p:pic>
      <p:pic>
        <p:nvPicPr>
          <p:cNvPr id="213" name="已粘贴的影片.png" descr="已粘贴的影片.png"/>
          <p:cNvPicPr>
            <a:picLocks noChangeAspect="1"/>
          </p:cNvPicPr>
          <p:nvPr/>
        </p:nvPicPr>
        <p:blipFill>
          <a:blip r:embed="rId2"/>
          <a:stretch>
            <a:fillRect/>
          </a:stretch>
        </p:blipFill>
        <p:spPr>
          <a:xfrm>
            <a:off x="14448127" y="2240833"/>
            <a:ext cx="8343901" cy="11226801"/>
          </a:xfrm>
          <a:prstGeom prst="rect">
            <a:avLst/>
          </a:prstGeom>
          <a:ln w="12700">
            <a:miter lim="400000"/>
            <a:headEnd/>
            <a:tailEnd/>
          </a:ln>
        </p:spPr>
      </p:pic>
      <p:pic>
        <p:nvPicPr>
          <p:cNvPr id="214" name="已粘贴的影片.png" descr="已粘贴的影片.png"/>
          <p:cNvPicPr>
            <a:picLocks noChangeAspect="1"/>
          </p:cNvPicPr>
          <p:nvPr/>
        </p:nvPicPr>
        <p:blipFill>
          <a:blip r:embed="rId3"/>
          <a:stretch>
            <a:fillRect/>
          </a:stretch>
        </p:blipFill>
        <p:spPr>
          <a:xfrm>
            <a:off x="2175035" y="10822623"/>
            <a:ext cx="7942823" cy="1200469"/>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16" name="Obelisk Generator Core"/>
          <p:cNvSpPr txBox="1"/>
          <p:nvPr>
            <p:ph type="title"/>
          </p:nvPr>
        </p:nvSpPr>
        <p:spPr>
          <a:prstGeom prst="rect">
            <a:avLst/>
          </a:prstGeom>
        </p:spPr>
        <p:txBody>
          <a:bodyPr/>
          <a:lstStyle>
            <a:lvl1pPr defTabSz="2316480">
              <a:defRPr sz="9500" spc="-95"/>
            </a:lvl1pPr>
          </a:lstStyle>
          <a:p>
            <a:r>
              <a:t>Obelisk Generator Core </a:t>
            </a:r>
          </a:p>
        </p:txBody>
      </p:sp>
      <p:sp>
        <p:nvSpPr>
          <p:cNvPr id="217" name="工具链对Media Type进行编码，根据具体情况进行颗粒度拆分存储到链上降低一次性处理开销…"/>
          <p:cNvSpPr txBox="1"/>
          <p:nvPr>
            <p:ph type="body" idx="1"/>
          </p:nvPr>
        </p:nvSpPr>
        <p:spPr>
          <a:prstGeom prst="rect">
            <a:avLst/>
          </a:prstGeom>
        </p:spPr>
        <p:txBody>
          <a:bodyPr/>
          <a:lstStyle/>
          <a:p>
            <a:r>
              <a:t>工具链对Media Type进行编码，根据具体情况进行颗粒度拆分存储到链上降低一次性处理开销</a:t>
            </a:r>
          </a:p>
          <a:p>
            <a:r>
              <a:t>根据压缩算法进行无损压缩处理(RLE&lt;Run-length encoding&gt;/more..)</a:t>
            </a:r>
          </a:p>
          <a:p>
            <a:r>
              <a:t>把Json Metadata input到链上（种子合约）</a:t>
            </a:r>
          </a:p>
          <a:p>
            <a:r>
              <a:t>合约根据链上随机数和合约业务逻辑进行数据拼接（加工合约）</a:t>
            </a:r>
          </a:p>
          <a:p>
            <a:r>
              <a:t>然后通过解析合约进行输出</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19" name="Obelisk Generator  Features and Future"/>
          <p:cNvSpPr txBox="1"/>
          <p:nvPr>
            <p:ph type="title"/>
          </p:nvPr>
        </p:nvSpPr>
        <p:spPr>
          <a:prstGeom prst="rect">
            <a:avLst/>
          </a:prstGeom>
        </p:spPr>
        <p:txBody>
          <a:bodyPr/>
          <a:lstStyle>
            <a:lvl1pPr defTabSz="2316480">
              <a:defRPr sz="9500" spc="-95"/>
            </a:lvl1pPr>
          </a:lstStyle>
          <a:p>
            <a:r>
              <a:t>Obelisk Generator  Features and Future</a:t>
            </a:r>
          </a:p>
        </p:txBody>
      </p:sp>
      <p:sp>
        <p:nvSpPr>
          <p:cNvPr id="220" name="部署在Move平台上的Module越多，项目之间的可组合互操性越大越强，可以通过各自的种子数据模块与加工模块对生成数据进行重新的组合计算，来重新生成资产/非资产的元数据信息，而这些信息充当了用户可见的链上表示层/渲染层，深度与项目用户交互所集成。…"/>
          <p:cNvSpPr txBox="1"/>
          <p:nvPr>
            <p:ph type="body" idx="1"/>
          </p:nvPr>
        </p:nvSpPr>
        <p:spPr>
          <a:prstGeom prst="rect">
            <a:avLst/>
          </a:prstGeom>
        </p:spPr>
        <p:txBody>
          <a:bodyPr/>
          <a:lstStyle/>
          <a:p>
            <a:r>
              <a:t>部署在Move平台上的Module越多，项目之间的可组合互操性越大越强，可以通过各自的种子数据模块与加工模块对生成数据进行重新的组合计算，来重新生成资产/非资产的元数据信息，而这些信息充当了用户可见的链上表示层/渲染层，深度与项目用户交互所集成。</a:t>
            </a:r>
          </a:p>
          <a:p>
            <a:r>
              <a:t>部署在Move平台的Generator可提供更多的元数据中如媒体类型等相关的链上模块支持，通过模块组合加载来生成不同类型的元数据相关媒体格式或信息支持</a:t>
            </a:r>
          </a:p>
          <a:p>
            <a:r>
              <a:t>通过Move平台底层支持的randomness API在链上模块引入随机性支持来对动态元数据生成技术带来复杂因子影响，来提高摩擦从而合理公平的对资产/非资产数据进行业务操作等。</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22" name="Objects Dao的解决方案(经济模式篇)"/>
          <p:cNvSpPr txBox="1"/>
          <p:nvPr>
            <p:ph type="title"/>
          </p:nvPr>
        </p:nvSpPr>
        <p:spPr>
          <a:prstGeom prst="rect">
            <a:avLst/>
          </a:prstGeom>
        </p:spPr>
        <p:txBody>
          <a:bodyPr/>
          <a:lstStyle>
            <a:lvl1pPr defTabSz="2170430">
              <a:defRPr sz="8900" spc="-89"/>
            </a:lvl1pPr>
          </a:lstStyle>
          <a:p>
            <a:r>
              <a:t>Objects Dao的解决方案(经济模式篇)</a:t>
            </a:r>
          </a:p>
        </p:txBody>
      </p:sp>
      <p:sp>
        <p:nvSpPr>
          <p:cNvPr id="223" name="基于Objects Token拍卖获得身份标识及治理权,缩短拍卖时间间隔…"/>
          <p:cNvSpPr txBox="1"/>
          <p:nvPr>
            <p:ph type="body" idx="1"/>
          </p:nvPr>
        </p:nvSpPr>
        <p:spPr>
          <a:prstGeom prst="rect">
            <a:avLst/>
          </a:prstGeom>
        </p:spPr>
        <p:txBody>
          <a:bodyPr/>
          <a:lstStyle/>
          <a:p>
            <a:r>
              <a:t>基于Objects Token拍卖获得身份标识及治理权,缩短拍卖时间间隔</a:t>
            </a:r>
          </a:p>
          <a:p>
            <a:r>
              <a:t>引入”权重投票"概念扩大普通用户治理参与，通过提案与社区投票结果获取资金</a:t>
            </a:r>
          </a:p>
          <a:p>
            <a:r>
              <a:t>通过软“分叉”形式通过toolchain与Objects Dao构建属于自己及一部分群体的社区并从Objects Dao获得分叉金库部分资金</a:t>
            </a:r>
          </a:p>
          <a:p>
            <a:r>
              <a:t>And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25" name="Obelisk Generator与Objects Dao 使用群体与场景"/>
          <p:cNvSpPr txBox="1"/>
          <p:nvPr>
            <p:ph type="title"/>
          </p:nvPr>
        </p:nvSpPr>
        <p:spPr>
          <a:prstGeom prst="rect">
            <a:avLst/>
          </a:prstGeom>
        </p:spPr>
        <p:txBody>
          <a:bodyPr/>
          <a:lstStyle>
            <a:lvl1pPr defTabSz="1901825">
              <a:defRPr sz="7800" spc="-78"/>
            </a:lvl1pPr>
          </a:lstStyle>
          <a:p>
            <a:r>
              <a:t>Obelisk Generator与Objects Dao 使用群体与场景</a:t>
            </a:r>
          </a:p>
        </p:txBody>
      </p:sp>
      <p:sp>
        <p:nvSpPr>
          <p:cNvPr id="226" name="项目方 （去中心化金融，游戏，社交，艺术收藏品等)…"/>
          <p:cNvSpPr txBox="1"/>
          <p:nvPr>
            <p:ph type="body" sz="half" idx="1"/>
          </p:nvPr>
        </p:nvSpPr>
        <p:spPr>
          <a:xfrm>
            <a:off x="1206500" y="4943259"/>
            <a:ext cx="21971000" cy="4825715"/>
          </a:xfrm>
          <a:prstGeom prst="rect">
            <a:avLst/>
          </a:prstGeom>
        </p:spPr>
        <p:txBody>
          <a:bodyPr/>
          <a:lstStyle/>
          <a:p>
            <a:r>
              <a:t>项目方 （去中心化金融，游戏，社交，艺术收藏品等)</a:t>
            </a:r>
          </a:p>
          <a:p>
            <a:r>
              <a:t>开发者/用户  （社区启动，众筹项目，交易平台）</a:t>
            </a:r>
          </a:p>
          <a:p>
            <a:r>
              <a:t>使用Obelisk Generator来做链上资产/游戏/社交数据的元数据信息生成,通过Objects Dao系统将项目与身份，发展治理与社区资金来进行紧密的结合从而推动项目与社区不断自我“进化”）</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28" name="Objects Dao POC -&gt; MVP"/>
          <p:cNvSpPr txBox="1"/>
          <p:nvPr>
            <p:ph type="title"/>
          </p:nvPr>
        </p:nvSpPr>
        <p:spPr>
          <a:prstGeom prst="rect">
            <a:avLst/>
          </a:prstGeom>
        </p:spPr>
        <p:txBody>
          <a:bodyPr/>
          <a:lstStyle>
            <a:lvl1pPr defTabSz="2316480">
              <a:defRPr sz="9500" spc="-95"/>
            </a:lvl1pPr>
          </a:lstStyle>
          <a:p>
            <a:r>
              <a:t>Objects Dao POC -&gt; MVP </a:t>
            </a:r>
          </a:p>
        </p:txBody>
      </p:sp>
    </p:spTree>
  </p:cSld>
  <p:clrMapOvr>
    <a:masterClrMapping/>
  </p:clrMapOvr>
  <p:transition spd="med"/>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31" name="Objects Dao Public  Roadmap"/>
          <p:cNvSpPr txBox="1"/>
          <p:nvPr>
            <p:ph type="title"/>
          </p:nvPr>
        </p:nvSpPr>
        <p:spPr>
          <a:prstGeom prst="rect">
            <a:avLst/>
          </a:prstGeom>
        </p:spPr>
        <p:txBody>
          <a:bodyPr/>
          <a:lstStyle>
            <a:lvl1pPr defTabSz="2316480">
              <a:defRPr sz="9500" spc="-95"/>
            </a:lvl1pPr>
          </a:lstStyle>
          <a:p>
            <a:r>
              <a:t>Objects Dao Public  Roadmap</a:t>
            </a:r>
          </a:p>
        </p:txBody>
      </p:sp>
      <p:sp>
        <p:nvSpPr>
          <p:cNvPr id="232" name="2024 Q2…"/>
          <p:cNvSpPr txBox="1"/>
          <p:nvPr>
            <p:ph type="body" sz="quarter" idx="1"/>
          </p:nvPr>
        </p:nvSpPr>
        <p:spPr>
          <a:xfrm>
            <a:off x="1206500" y="4248504"/>
            <a:ext cx="7967147" cy="3221852"/>
          </a:xfrm>
          <a:prstGeom prst="rect">
            <a:avLst/>
          </a:prstGeom>
        </p:spPr>
        <p:txBody>
          <a:bodyPr/>
          <a:lstStyle/>
          <a:p>
            <a:pPr marL="306070" indent="-306070" defTabSz="238125">
              <a:spcBef>
                <a:spcPts val="3100"/>
              </a:spcBef>
              <a:defRPr sz="2680"/>
            </a:pPr>
            <a:r>
              <a:t>2024 Q2 </a:t>
            </a:r>
          </a:p>
          <a:p>
            <a:pPr marL="306070" indent="-306070" defTabSz="238125">
              <a:spcBef>
                <a:spcPts val="3100"/>
              </a:spcBef>
              <a:defRPr sz="2680"/>
            </a:pPr>
            <a:r>
              <a:t>Objector 召集</a:t>
            </a:r>
          </a:p>
          <a:p>
            <a:pPr marL="306070" indent="-306070" defTabSz="238125">
              <a:spcBef>
                <a:spcPts val="3100"/>
              </a:spcBef>
              <a:defRPr sz="2680"/>
            </a:pPr>
            <a:r>
              <a:t>Objects Dao Testnet → Mainnet</a:t>
            </a:r>
          </a:p>
          <a:p>
            <a:pPr marL="306070" indent="-306070" defTabSz="238125">
              <a:spcBef>
                <a:spcPts val="3100"/>
              </a:spcBef>
              <a:defRPr sz="2680"/>
            </a:pPr>
            <a:r>
              <a:t>社区构建</a:t>
            </a:r>
          </a:p>
        </p:txBody>
      </p:sp>
      <p:sp>
        <p:nvSpPr>
          <p:cNvPr id="233" name="2024 Q3…"/>
          <p:cNvSpPr txBox="1"/>
          <p:nvPr/>
        </p:nvSpPr>
        <p:spPr>
          <a:xfrm>
            <a:off x="1206500" y="9394759"/>
            <a:ext cx="7967147" cy="3221852"/>
          </a:xfrm>
          <a:prstGeom prst="rect">
            <a:avLst/>
          </a:prstGeom>
          <a:ln w="12700">
            <a:miter lim="400000"/>
          </a:ln>
        </p:spPr>
        <p:txBody>
          <a:bodyPr lIns="50800" tIns="50800" rIns="50800" bIns="50800">
            <a:normAutofit/>
          </a:bodyPr>
          <a:lstStyle/>
          <a:p>
            <a:pPr marL="306070" indent="-306070" defTabSz="238125">
              <a:spcBef>
                <a:spcPts val="3100"/>
              </a:spcBef>
              <a:buSzPct val="100000"/>
              <a:buChar char="•"/>
              <a:defRPr sz="2680"/>
            </a:pPr>
            <a:r>
              <a:t>2024 Q3 </a:t>
            </a:r>
          </a:p>
          <a:p>
            <a:pPr marL="306070" indent="-306070" defTabSz="238125">
              <a:spcBef>
                <a:spcPts val="3100"/>
              </a:spcBef>
              <a:buSzPct val="100000"/>
              <a:buChar char="•"/>
              <a:defRPr sz="2680"/>
            </a:pPr>
            <a:r>
              <a:t>社区协议化实现</a:t>
            </a:r>
          </a:p>
          <a:p>
            <a:pPr marL="306070" indent="-306070" defTabSz="238125">
              <a:spcBef>
                <a:spcPts val="3100"/>
              </a:spcBef>
              <a:buSzPct val="100000"/>
              <a:buChar char="•"/>
              <a:defRPr sz="2680"/>
            </a:pPr>
            <a:r>
              <a:t>开展品牌合作</a:t>
            </a:r>
          </a:p>
          <a:p>
            <a:pPr marL="306070" indent="-306070" defTabSz="238125">
              <a:spcBef>
                <a:spcPts val="3100"/>
              </a:spcBef>
              <a:buSzPct val="100000"/>
              <a:buChar char="•"/>
              <a:defRPr sz="2680"/>
            </a:pPr>
            <a:r>
              <a:t>举办社区活动</a:t>
            </a:r>
          </a:p>
        </p:txBody>
      </p:sp>
      <p:sp>
        <p:nvSpPr>
          <p:cNvPr id="234" name="2024 Q4…"/>
          <p:cNvSpPr txBox="1"/>
          <p:nvPr/>
        </p:nvSpPr>
        <p:spPr>
          <a:xfrm>
            <a:off x="12236118" y="5620972"/>
            <a:ext cx="7967147" cy="3221852"/>
          </a:xfrm>
          <a:prstGeom prst="rect">
            <a:avLst/>
          </a:prstGeom>
          <a:ln w="12700">
            <a:miter lim="400000"/>
          </a:ln>
        </p:spPr>
        <p:txBody>
          <a:bodyPr lIns="50800" tIns="50800" rIns="50800" bIns="50800">
            <a:normAutofit/>
          </a:bodyPr>
          <a:lstStyle/>
          <a:p>
            <a:pPr marL="306070" indent="-306070" defTabSz="238125">
              <a:spcBef>
                <a:spcPts val="3100"/>
              </a:spcBef>
              <a:buSzPct val="100000"/>
              <a:buChar char="•"/>
              <a:defRPr sz="2680"/>
            </a:pPr>
            <a:r>
              <a:t>2024 Q4</a:t>
            </a:r>
          </a:p>
          <a:p>
            <a:pPr marL="306070" indent="-306070" defTabSz="238125">
              <a:spcBef>
                <a:spcPts val="3100"/>
              </a:spcBef>
              <a:buSzPct val="100000"/>
              <a:buChar char="•"/>
              <a:defRPr sz="2680"/>
            </a:pPr>
            <a:r>
              <a:t>社区治理升级</a:t>
            </a:r>
          </a:p>
          <a:p>
            <a:pPr marL="306070" indent="-306070" defTabSz="238125">
              <a:spcBef>
                <a:spcPts val="3100"/>
              </a:spcBef>
              <a:buSzPct val="100000"/>
              <a:buChar char="•"/>
              <a:defRPr sz="2680"/>
            </a:pPr>
            <a:r>
              <a:t>发展社区项目</a:t>
            </a:r>
          </a:p>
          <a:p>
            <a:pPr marL="306070" indent="-306070" defTabSz="238125">
              <a:spcBef>
                <a:spcPts val="3100"/>
              </a:spcBef>
              <a:buSzPct val="100000"/>
              <a:buChar char="•"/>
              <a:defRPr sz="2680"/>
            </a:pPr>
            <a:r>
              <a:t>举办社区比赛</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36" name="About US"/>
          <p:cNvSpPr txBox="1"/>
          <p:nvPr>
            <p:ph type="title"/>
          </p:nvPr>
        </p:nvSpPr>
        <p:spPr>
          <a:prstGeom prst="rect">
            <a:avLst/>
          </a:prstGeom>
        </p:spPr>
        <p:txBody>
          <a:bodyPr/>
          <a:lstStyle>
            <a:lvl1pPr defTabSz="2316480">
              <a:defRPr sz="9500" spc="-95"/>
            </a:lvl1pPr>
          </a:lstStyle>
          <a:p>
            <a:r>
              <a:t>About US</a:t>
            </a:r>
          </a:p>
        </p:txBody>
      </p:sp>
      <p:sp>
        <p:nvSpPr>
          <p:cNvPr id="237" name="Twitter twitter.com/objects_dao…"/>
          <p:cNvSpPr txBox="1"/>
          <p:nvPr>
            <p:ph type="body" sz="quarter" idx="1"/>
          </p:nvPr>
        </p:nvSpPr>
        <p:spPr>
          <a:xfrm>
            <a:off x="1206500" y="4248504"/>
            <a:ext cx="7967147" cy="3221852"/>
          </a:xfrm>
          <a:prstGeom prst="rect">
            <a:avLst/>
          </a:prstGeom>
        </p:spPr>
        <p:txBody>
          <a:bodyPr/>
          <a:lstStyle/>
          <a:p>
            <a:r>
              <a:t>Twitter </a:t>
            </a:r>
            <a:r>
              <a:rPr u="sng"/>
              <a:t>twitter.com/objects_dao</a:t>
            </a:r>
            <a:endParaRPr u="sng"/>
          </a:p>
          <a:p>
            <a:r>
              <a:t>Website </a:t>
            </a:r>
            <a:r>
              <a:rPr u="sng"/>
              <a:t>objects.club</a:t>
            </a:r>
            <a:r>
              <a:t> </a:t>
            </a:r>
          </a:p>
        </p:txBody>
      </p:sp>
      <p:pic>
        <p:nvPicPr>
          <p:cNvPr id="238" name="已粘贴的影片.png" descr="已粘贴的影片.png"/>
          <p:cNvPicPr>
            <a:picLocks noChangeAspect="1"/>
          </p:cNvPicPr>
          <p:nvPr/>
        </p:nvPicPr>
        <p:blipFill>
          <a:blip r:embed="rId2"/>
          <a:stretch>
            <a:fillRect/>
          </a:stretch>
        </p:blipFill>
        <p:spPr>
          <a:xfrm>
            <a:off x="13978033" y="2911385"/>
            <a:ext cx="5143501" cy="6261101"/>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传统动态NFT(Dynamic NFT)虽支持链上更新,但计算过程和媒体资源仍在链下。无法做到数据的完全确权、存储和可扩展性。"/>
          <p:cNvSpPr txBox="1"/>
          <p:nvPr>
            <p:ph type="body" sz="half" idx="1"/>
          </p:nvPr>
        </p:nvSpPr>
        <p:spPr>
          <a:xfrm>
            <a:off x="1206500" y="5543920"/>
            <a:ext cx="21971000" cy="4089401"/>
          </a:xfrm>
          <a:prstGeom prst="rect">
            <a:avLst/>
          </a:prstGeom>
        </p:spPr>
        <p:txBody>
          <a:bodyPr/>
          <a:lstStyle>
            <a:lvl1pPr defTabSz="1609090">
              <a:defRPr sz="7920" spc="-79"/>
            </a:lvl1pPr>
          </a:lstStyle>
          <a:p>
            <a:r>
              <a:t>传统动态NFT(Dynamic NFT)虽支持链上更新,但计算过程和媒体资源仍在链下。无法做到数据的完全确权、存储和可扩展性。</a:t>
            </a:r>
          </a:p>
        </p:txBody>
      </p:sp>
      <p:sp>
        <p:nvSpPr>
          <p:cNvPr id="176" name="动态生成(元)数据技术 （早期历史）"/>
          <p:cNvSpPr txBox="1"/>
          <p:nvPr>
            <p:ph type="title" idx="4294967295"/>
          </p:nvPr>
        </p:nvSpPr>
        <p:spPr>
          <a:xfrm>
            <a:off x="1206500" y="967077"/>
            <a:ext cx="21971000" cy="1689101"/>
          </a:xfrm>
          <a:prstGeom prst="rect">
            <a:avLst/>
          </a:prstGeom>
        </p:spPr>
        <p:txBody>
          <a:bodyPr/>
          <a:lstStyle>
            <a:lvl1pPr defTabSz="2170430">
              <a:defRPr sz="8900" spc="-89"/>
            </a:lvl1pPr>
          </a:lstStyle>
          <a:p>
            <a:r>
              <a:t>动态生成(元)数据技术 （早期历史）</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78" name="可”进化”的社区（Ethereum 现状)"/>
          <p:cNvSpPr txBox="1"/>
          <p:nvPr>
            <p:ph type="title"/>
          </p:nvPr>
        </p:nvSpPr>
        <p:spPr>
          <a:prstGeom prst="rect">
            <a:avLst/>
          </a:prstGeom>
        </p:spPr>
        <p:txBody>
          <a:bodyPr/>
          <a:lstStyle>
            <a:lvl1pPr defTabSz="2170430">
              <a:defRPr sz="8900" spc="-89"/>
            </a:lvl1pPr>
          </a:lstStyle>
          <a:p>
            <a:r>
              <a:t>可”进化”的社区（Ethereum 现状)</a:t>
            </a:r>
          </a:p>
        </p:txBody>
      </p:sp>
      <p:pic>
        <p:nvPicPr>
          <p:cNvPr id="179" name="已粘贴的影片.png" descr="已粘贴的影片.png"/>
          <p:cNvPicPr>
            <a:picLocks noChangeAspect="1"/>
          </p:cNvPicPr>
          <p:nvPr/>
        </p:nvPicPr>
        <p:blipFill>
          <a:blip r:embed="rId2"/>
          <a:stretch>
            <a:fillRect/>
          </a:stretch>
        </p:blipFill>
        <p:spPr>
          <a:xfrm>
            <a:off x="16864314" y="2366449"/>
            <a:ext cx="4318001" cy="5994401"/>
          </a:xfrm>
          <a:prstGeom prst="rect">
            <a:avLst/>
          </a:prstGeom>
          <a:ln w="12700">
            <a:miter lim="400000"/>
            <a:headEnd/>
            <a:tailEnd/>
          </a:ln>
        </p:spPr>
      </p:pic>
      <p:pic>
        <p:nvPicPr>
          <p:cNvPr id="180" name="已粘贴的影片.png" descr="已粘贴的影片.png"/>
          <p:cNvPicPr>
            <a:picLocks noChangeAspect="1"/>
          </p:cNvPicPr>
          <p:nvPr/>
        </p:nvPicPr>
        <p:blipFill>
          <a:blip r:embed="rId3"/>
          <a:stretch>
            <a:fillRect/>
          </a:stretch>
        </p:blipFill>
        <p:spPr>
          <a:xfrm>
            <a:off x="1264144" y="2710574"/>
            <a:ext cx="13487401" cy="5994401"/>
          </a:xfrm>
          <a:prstGeom prst="rect">
            <a:avLst/>
          </a:prstGeom>
          <a:ln w="12700">
            <a:miter lim="400000"/>
            <a:headEnd/>
            <a:tailEnd/>
          </a:ln>
        </p:spPr>
      </p:pic>
      <p:pic>
        <p:nvPicPr>
          <p:cNvPr id="181" name="已粘贴的影片.png" descr="已粘贴的影片.png"/>
          <p:cNvPicPr>
            <a:picLocks noChangeAspect="1"/>
          </p:cNvPicPr>
          <p:nvPr/>
        </p:nvPicPr>
        <p:blipFill>
          <a:blip r:embed="rId4"/>
          <a:stretch>
            <a:fillRect/>
          </a:stretch>
        </p:blipFill>
        <p:spPr>
          <a:xfrm>
            <a:off x="8380280" y="9518405"/>
            <a:ext cx="11668894" cy="3913081"/>
          </a:xfrm>
          <a:prstGeom prst="rect">
            <a:avLst/>
          </a:prstGeom>
          <a:ln w="12700">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结果: 参与成本高，社区合约资金风险，以及社区设计和功能拓展受到的限制"/>
          <p:cNvSpPr txBox="1"/>
          <p:nvPr>
            <p:ph type="body" idx="21"/>
          </p:nvPr>
        </p:nvSpPr>
        <p:spPr>
          <a:xfrm>
            <a:off x="1206500" y="12182156"/>
            <a:ext cx="21971000" cy="1003301"/>
          </a:xfrm>
          <a:prstGeom prst="rect">
            <a:avLst/>
          </a:prstGeom>
        </p:spPr>
        <p:txBody>
          <a:bodyPr/>
          <a:lstStyle/>
          <a:p>
            <a:r>
              <a:t>结果: 参与成本高，社区合约资金风险，以及社区设计和功能拓展受到的限制</a:t>
            </a:r>
          </a:p>
        </p:txBody>
      </p:sp>
      <p:sp>
        <p:nvSpPr>
          <p:cNvPr id="184" name="现有完全链上社区的挑战"/>
          <p:cNvSpPr txBox="1"/>
          <p:nvPr>
            <p:ph type="title"/>
          </p:nvPr>
        </p:nvSpPr>
        <p:spPr>
          <a:prstGeom prst="rect">
            <a:avLst/>
          </a:prstGeom>
        </p:spPr>
        <p:txBody>
          <a:bodyPr/>
          <a:lstStyle>
            <a:lvl1pPr defTabSz="2170430">
              <a:defRPr sz="8900" spc="-89"/>
            </a:lvl1pPr>
          </a:lstStyle>
          <a:p>
            <a:r>
              <a:t>现有完全链上社区的挑战</a:t>
            </a:r>
          </a:p>
        </p:txBody>
      </p:sp>
      <p:sp>
        <p:nvSpPr>
          <p:cNvPr id="185" name="高GAS费和低效率串行事务处理能力…"/>
          <p:cNvSpPr txBox="1"/>
          <p:nvPr>
            <p:ph type="body" sz="half" idx="1"/>
          </p:nvPr>
        </p:nvSpPr>
        <p:spPr>
          <a:xfrm>
            <a:off x="1016741" y="4556862"/>
            <a:ext cx="21877419" cy="6042376"/>
          </a:xfrm>
          <a:prstGeom prst="rect">
            <a:avLst/>
          </a:prstGeom>
        </p:spPr>
        <p:txBody>
          <a:bodyPr/>
          <a:lstStyle/>
          <a:p>
            <a:r>
              <a:t>高GAS费和低效率串行事务处理能力 </a:t>
            </a:r>
          </a:p>
          <a:p>
            <a:r>
              <a:t>跨合约内部调用潜在安全风险导致公共资金受损</a:t>
            </a:r>
          </a:p>
          <a:p>
            <a:r>
              <a:t>缺乏可信的链上随机数生成用于（动态生成资产/游戏道具的元数据信息）</a:t>
            </a:r>
          </a:p>
          <a:p>
            <a:r>
              <a:t>缺乏通用协议规范,无法高效拓展和自定义自己的社区</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87" name="Objects Dao (解决方案)"/>
          <p:cNvSpPr txBox="1"/>
          <p:nvPr>
            <p:ph type="title"/>
          </p:nvPr>
        </p:nvSpPr>
        <p:spPr>
          <a:prstGeom prst="rect">
            <a:avLst/>
          </a:prstGeom>
        </p:spPr>
        <p:txBody>
          <a:bodyPr/>
          <a:lstStyle>
            <a:lvl1pPr defTabSz="2170430">
              <a:defRPr sz="8900" spc="-89"/>
            </a:lvl1pPr>
          </a:lstStyle>
          <a:p>
            <a:r>
              <a:t>Objects Dao (解决方案)</a:t>
            </a:r>
          </a:p>
        </p:txBody>
      </p:sp>
      <p:sp>
        <p:nvSpPr>
          <p:cNvPr id="188" name="通过选用Move语言实现优化代码并使用Aptos降低操作成本、提升网络吞吐《解决用户参与成本高，社区合约资金风险》…"/>
          <p:cNvSpPr txBox="1"/>
          <p:nvPr>
            <p:ph type="body" idx="1"/>
          </p:nvPr>
        </p:nvSpPr>
        <p:spPr>
          <a:prstGeom prst="rect">
            <a:avLst/>
          </a:prstGeom>
        </p:spPr>
        <p:txBody>
          <a:bodyPr/>
          <a:lstStyle/>
          <a:p/>
          <a:p>
            <a:r>
              <a:t>通过选用Move语言实现优化代码并使用Aptos降低操作成本、提升网络吞吐《解决用户参与成本高，社区合约资金风险》</a:t>
            </a:r>
          </a:p>
          <a:p>
            <a:r>
              <a:t>基于Aptos内置randomness API生成Objects Assets Metadata </a:t>
            </a:r>
          </a:p>
          <a:p>
            <a:r>
              <a:t>通过Obelisk Generator来做到Move完全链上元数据信息动态生成</a:t>
            </a:r>
          </a:p>
          <a:p>
            <a:r>
              <a:t>构建通用链上标准与标准使用所需的工具链《解决社区设计和功能拓展受到的限制》</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Obelisk Generator 是Obelisk Labs 与Objects Dao 共同设计与研发的一个通过Move语言编写的完全链上动态生成(元)数据技术"/>
          <p:cNvSpPr txBox="1"/>
          <p:nvPr>
            <p:ph type="body" sz="half" idx="1"/>
          </p:nvPr>
        </p:nvSpPr>
        <p:spPr>
          <a:xfrm>
            <a:off x="1206500" y="5377881"/>
            <a:ext cx="21971000" cy="4089401"/>
          </a:xfrm>
          <a:prstGeom prst="rect">
            <a:avLst/>
          </a:prstGeom>
        </p:spPr>
        <p:txBody>
          <a:bodyPr/>
          <a:lstStyle>
            <a:lvl1pPr defTabSz="1609090">
              <a:defRPr sz="7920" spc="-79"/>
            </a:lvl1pPr>
          </a:lstStyle>
          <a:p>
            <a:r>
              <a:t>Obelisk Generator 是Obelisk Labs 与Objects Dao 共同设计与研发的一个通过Move语言编写的完全链上动态生成(元)数据技术</a:t>
            </a:r>
          </a:p>
        </p:txBody>
      </p:sp>
      <p:sp>
        <p:nvSpPr>
          <p:cNvPr id="191" name="Obelisk Generator"/>
          <p:cNvSpPr txBox="1"/>
          <p:nvPr>
            <p:ph type="title" idx="4294967295"/>
          </p:nvPr>
        </p:nvSpPr>
        <p:spPr>
          <a:xfrm>
            <a:off x="1206500" y="967077"/>
            <a:ext cx="21971000" cy="1689101"/>
          </a:xfrm>
          <a:prstGeom prst="rect">
            <a:avLst/>
          </a:prstGeom>
        </p:spPr>
        <p:txBody>
          <a:bodyPr/>
          <a:lstStyle>
            <a:lvl1pPr defTabSz="2316480">
              <a:defRPr sz="9500" spc="-95"/>
            </a:lvl1pPr>
          </a:lstStyle>
          <a:p>
            <a:r>
              <a:t>Obelisk Generator</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Obelisk Generator Aptos Object Support"/>
          <p:cNvSpPr txBox="1"/>
          <p:nvPr>
            <p:ph type="title" idx="4294967295"/>
          </p:nvPr>
        </p:nvSpPr>
        <p:spPr>
          <a:xfrm>
            <a:off x="1206500" y="967077"/>
            <a:ext cx="21971000" cy="1689101"/>
          </a:xfrm>
          <a:prstGeom prst="rect">
            <a:avLst/>
          </a:prstGeom>
        </p:spPr>
        <p:txBody>
          <a:bodyPr/>
          <a:lstStyle>
            <a:lvl1pPr defTabSz="2292350">
              <a:defRPr sz="9400" spc="-94"/>
            </a:lvl1pPr>
          </a:lstStyle>
          <a:p>
            <a:r>
              <a:t>Obelisk Generator Aptos Object Support</a:t>
            </a:r>
          </a:p>
        </p:txBody>
      </p:sp>
      <p:pic>
        <p:nvPicPr>
          <p:cNvPr id="194" name="已粘贴的影片.png" descr="已粘贴的影片.png"/>
          <p:cNvPicPr>
            <a:picLocks noChangeAspect="1"/>
          </p:cNvPicPr>
          <p:nvPr/>
        </p:nvPicPr>
        <p:blipFill>
          <a:blip r:embed="rId1"/>
          <a:stretch>
            <a:fillRect/>
          </a:stretch>
        </p:blipFill>
        <p:spPr>
          <a:xfrm>
            <a:off x="770351" y="3206848"/>
            <a:ext cx="11841062" cy="2573236"/>
          </a:xfrm>
          <a:prstGeom prst="rect">
            <a:avLst/>
          </a:prstGeom>
          <a:ln w="12700">
            <a:miter lim="400000"/>
            <a:headEnd/>
            <a:tailEnd/>
          </a:ln>
        </p:spPr>
      </p:pic>
      <p:pic>
        <p:nvPicPr>
          <p:cNvPr id="195" name="已粘贴的影片.png" descr="已粘贴的影片.png"/>
          <p:cNvPicPr>
            <a:picLocks noChangeAspect="1"/>
          </p:cNvPicPr>
          <p:nvPr/>
        </p:nvPicPr>
        <p:blipFill>
          <a:blip r:embed="rId2"/>
          <a:stretch>
            <a:fillRect/>
          </a:stretch>
        </p:blipFill>
        <p:spPr>
          <a:xfrm>
            <a:off x="896819" y="6829058"/>
            <a:ext cx="9637140" cy="6111699"/>
          </a:xfrm>
          <a:prstGeom prst="rect">
            <a:avLst/>
          </a:prstGeom>
          <a:ln w="12700">
            <a:miter lim="400000"/>
            <a:headEnd/>
            <a:tailEnd/>
          </a:ln>
        </p:spPr>
      </p:pic>
      <p:pic>
        <p:nvPicPr>
          <p:cNvPr id="196" name="已粘贴的影片.png" descr="已粘贴的影片.png"/>
          <p:cNvPicPr>
            <a:picLocks noChangeAspect="1"/>
          </p:cNvPicPr>
          <p:nvPr/>
        </p:nvPicPr>
        <p:blipFill>
          <a:blip r:embed="rId3"/>
          <a:stretch>
            <a:fillRect/>
          </a:stretch>
        </p:blipFill>
        <p:spPr>
          <a:xfrm>
            <a:off x="11767117" y="6843205"/>
            <a:ext cx="11836858" cy="6083404"/>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Obelisk Generator toolchain Process"/>
          <p:cNvSpPr txBox="1"/>
          <p:nvPr>
            <p:ph type="title" idx="4294967295"/>
          </p:nvPr>
        </p:nvSpPr>
        <p:spPr>
          <a:xfrm>
            <a:off x="755822" y="492680"/>
            <a:ext cx="21971001" cy="1689101"/>
          </a:xfrm>
          <a:prstGeom prst="rect">
            <a:avLst/>
          </a:prstGeom>
        </p:spPr>
        <p:txBody>
          <a:bodyPr/>
          <a:lstStyle>
            <a:lvl1pPr defTabSz="2316480">
              <a:defRPr sz="9500" spc="-95"/>
            </a:lvl1pPr>
          </a:lstStyle>
          <a:p>
            <a:r>
              <a:t>Obelisk Generator toolchain Process</a:t>
            </a:r>
          </a:p>
        </p:txBody>
      </p:sp>
      <p:pic>
        <p:nvPicPr>
          <p:cNvPr id="199" name="已粘贴的影片.png" descr="已粘贴的影片.png"/>
          <p:cNvPicPr>
            <a:picLocks noChangeAspect="1"/>
          </p:cNvPicPr>
          <p:nvPr/>
        </p:nvPicPr>
        <p:blipFill>
          <a:blip r:embed="rId1"/>
          <a:stretch>
            <a:fillRect/>
          </a:stretch>
        </p:blipFill>
        <p:spPr>
          <a:xfrm>
            <a:off x="1003127" y="2657067"/>
            <a:ext cx="11087101" cy="6172201"/>
          </a:xfrm>
          <a:prstGeom prst="rect">
            <a:avLst/>
          </a:prstGeom>
          <a:ln w="12700">
            <a:miter lim="400000"/>
            <a:headEnd/>
            <a:tailEnd/>
          </a:ln>
        </p:spPr>
      </p:pic>
      <p:pic>
        <p:nvPicPr>
          <p:cNvPr id="200" name="已粘贴的影片.png" descr="已粘贴的影片.png"/>
          <p:cNvPicPr>
            <a:picLocks noChangeAspect="1"/>
          </p:cNvPicPr>
          <p:nvPr/>
        </p:nvPicPr>
        <p:blipFill>
          <a:blip r:embed="rId2"/>
          <a:stretch>
            <a:fillRect/>
          </a:stretch>
        </p:blipFill>
        <p:spPr>
          <a:xfrm>
            <a:off x="12550021" y="2693289"/>
            <a:ext cx="11049001" cy="5435601"/>
          </a:xfrm>
          <a:prstGeom prst="rect">
            <a:avLst/>
          </a:prstGeom>
          <a:ln w="12700">
            <a:miter lim="400000"/>
            <a:headEnd/>
            <a:tailEnd/>
          </a:ln>
        </p:spPr>
      </p:pic>
      <p:pic>
        <p:nvPicPr>
          <p:cNvPr id="201" name="已粘贴的影片.png" descr="已粘贴的影片.png"/>
          <p:cNvPicPr>
            <a:picLocks noChangeAspect="1"/>
          </p:cNvPicPr>
          <p:nvPr/>
        </p:nvPicPr>
        <p:blipFill>
          <a:blip r:embed="rId3"/>
          <a:stretch>
            <a:fillRect/>
          </a:stretch>
        </p:blipFill>
        <p:spPr>
          <a:xfrm>
            <a:off x="7382777" y="9304553"/>
            <a:ext cx="9618446" cy="4445501"/>
          </a:xfrm>
          <a:prstGeom prst="rect">
            <a:avLst/>
          </a:prstGeom>
          <a:ln w="12700">
            <a:miter lim="4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Obelisk Generator toolchain Process"/>
          <p:cNvSpPr txBox="1"/>
          <p:nvPr>
            <p:ph type="title" idx="4294967295"/>
          </p:nvPr>
        </p:nvSpPr>
        <p:spPr>
          <a:xfrm>
            <a:off x="755822" y="492680"/>
            <a:ext cx="21971001" cy="1689101"/>
          </a:xfrm>
          <a:prstGeom prst="rect">
            <a:avLst/>
          </a:prstGeom>
        </p:spPr>
        <p:txBody>
          <a:bodyPr/>
          <a:lstStyle>
            <a:lvl1pPr defTabSz="2316480">
              <a:defRPr sz="9500" spc="-95"/>
            </a:lvl1pPr>
          </a:lstStyle>
          <a:p>
            <a:r>
              <a:t>Obelisk Generator toolchain Process</a:t>
            </a:r>
          </a:p>
        </p:txBody>
      </p:sp>
      <p:pic>
        <p:nvPicPr>
          <p:cNvPr id="204" name="已粘贴的影片.png" descr="已粘贴的影片.png"/>
          <p:cNvPicPr>
            <a:picLocks noChangeAspect="1"/>
          </p:cNvPicPr>
          <p:nvPr/>
        </p:nvPicPr>
        <p:blipFill>
          <a:blip r:embed="rId1"/>
          <a:stretch>
            <a:fillRect/>
          </a:stretch>
        </p:blipFill>
        <p:spPr>
          <a:xfrm>
            <a:off x="1286997" y="2896559"/>
            <a:ext cx="9496041" cy="9179964"/>
          </a:xfrm>
          <a:prstGeom prst="rect">
            <a:avLst/>
          </a:prstGeom>
          <a:ln w="12700">
            <a:miter lim="400000"/>
            <a:headEnd/>
            <a:tailEnd/>
          </a:ln>
        </p:spPr>
      </p:pic>
      <p:pic>
        <p:nvPicPr>
          <p:cNvPr id="205" name="已粘贴的影片.png" descr="已粘贴的影片.png"/>
          <p:cNvPicPr>
            <a:picLocks noChangeAspect="1"/>
          </p:cNvPicPr>
          <p:nvPr/>
        </p:nvPicPr>
        <p:blipFill>
          <a:blip r:embed="rId2"/>
          <a:stretch>
            <a:fillRect/>
          </a:stretch>
        </p:blipFill>
        <p:spPr>
          <a:xfrm>
            <a:off x="13134393" y="2520840"/>
            <a:ext cx="8978901" cy="9931401"/>
          </a:xfrm>
          <a:prstGeom prst="rect">
            <a:avLst/>
          </a:prstGeom>
          <a:ln w="12700">
            <a:miter lim="400000"/>
            <a:headEnd/>
            <a:tailEnd/>
          </a:ln>
        </p:spPr>
      </p:pic>
    </p:spTree>
  </p:cSld>
  <p:clrMapOvr>
    <a:masterClrMapping/>
  </p:clrMapOvr>
  <p:transition spd="med"/>
</p:sld>
</file>

<file path=ppt/theme/theme1.xml><?xml version="1.0" encoding="utf-8"?>
<a:theme xmlns:a="http://schemas.openxmlformats.org/drawingml/2006/main" name="36_DynamicWavesLight">
  <a:themeElements>
    <a:clrScheme name="36_DynamicWavesLight">
      <a:dk1>
        <a:srgbClr val="53585F"/>
      </a:dk1>
      <a:lt1>
        <a:srgbClr val="5F3E0C"/>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4"/>
            <a:lumOff val="-32672"/>
          </a:schemeClr>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atOff val="-9154"/>
              <a:lumOff val="-32672"/>
            </a:schemeClr>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6_DynamicWavesLight">
  <a:themeElements>
    <a:clrScheme name="36_DynamicWaves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4"/>
            <a:lumOff val="-32672"/>
          </a:schemeClr>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atOff val="-9154"/>
              <a:lumOff val="-32672"/>
            </a:schemeClr>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defRPr kumimoji="0" sz="4000" b="0" i="0" u="none" strike="noStrike" cap="none" spc="0" normalizeH="0" baseline="0">
            <a:ln>
              <a:noFill/>
            </a:ln>
            <a:solidFill>
              <a:schemeClr val="accent1">
                <a:satOff val="-9154"/>
                <a:lumOff val="-32672"/>
              </a:schemeClr>
            </a:solidFill>
            <a:effectLst/>
            <a:uFillTx/>
            <a:latin typeface="Avenir Next Regular" panose="020B0803020202020204"/>
            <a:ea typeface="Avenir Next Regular" panose="020B0803020202020204"/>
            <a:cs typeface="Avenir Next Regular" panose="020B0803020202020204"/>
            <a:sym typeface="Avenir Next Regular" panose="020B08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1970</Words>
  <Application>WPS 演示</Application>
  <PresentationFormat/>
  <Paragraphs>93</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宋体</vt:lpstr>
      <vt:lpstr>Wingdings</vt:lpstr>
      <vt:lpstr>Avenir Next Regular</vt:lpstr>
      <vt:lpstr>Produkt Extralight</vt:lpstr>
      <vt:lpstr>Thonburi</vt:lpstr>
      <vt:lpstr>Produkt Light</vt:lpstr>
      <vt:lpstr>Helvetica Neue</vt:lpstr>
      <vt:lpstr>宋体</vt:lpstr>
      <vt:lpstr>汉仪书宋二KW</vt:lpstr>
      <vt:lpstr>微软雅黑</vt:lpstr>
      <vt:lpstr>汉仪旗黑</vt:lpstr>
      <vt:lpstr>Arial Unicode MS</vt:lpstr>
      <vt:lpstr>36_DynamicWavesLight</vt:lpstr>
      <vt:lpstr>Objects Dao - 基于Obelisk Generator 构建的完全链上社区启动系统</vt:lpstr>
      <vt:lpstr>动态生成(元)数据技术 （早期历史）</vt:lpstr>
      <vt:lpstr>可”进化”的社区（Ethereum 现状)</vt:lpstr>
      <vt:lpstr>现有完全链上社区的挑战</vt:lpstr>
      <vt:lpstr>Objects Dao (解决方案)</vt:lpstr>
      <vt:lpstr>Obelisk Generator</vt:lpstr>
      <vt:lpstr>Obelisk Generator Aptos Object Support</vt:lpstr>
      <vt:lpstr>Obelisk Generator toolchain Process</vt:lpstr>
      <vt:lpstr>Obelisk Generator toolchain Process</vt:lpstr>
      <vt:lpstr>Obelisk Generator On-Chain Process</vt:lpstr>
      <vt:lpstr>Obelisk Generator On-Chain Libs</vt:lpstr>
      <vt:lpstr>Obelisk Generator Core </vt:lpstr>
      <vt:lpstr>Obelisk Generator  Features and Future</vt:lpstr>
      <vt:lpstr>Objects Dao的解决方案(经济模式篇)</vt:lpstr>
      <vt:lpstr>Obelisk Generator与Objects Dao 使用群体与场景</vt:lpstr>
      <vt:lpstr>Objects Dao POC -&gt; MVP </vt:lpstr>
      <vt:lpstr>Objects Dao Public  Roadmap</vt:lpstr>
      <vt:lpstr>About 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Objects Dao - 基于Obelisk Generator 构建的完全链上社区启动系统</dc:title>
  <dc:creator/>
  <cp:lastModifiedBy>Henry</cp:lastModifiedBy>
  <cp:revision>1</cp:revision>
  <dcterms:created xsi:type="dcterms:W3CDTF">2024-03-31T04:07:21Z</dcterms:created>
  <dcterms:modified xsi:type="dcterms:W3CDTF">2024-03-31T04:07:21Z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A28DEAC80621BAC079E10866215C5692_42</vt:lpwstr>
  </property>
  <property fmtid="{D5CDD505-2E9C-101B-9397-08002B2CF9AE}" pid="3" name="KSOProductBuildVer">
    <vt:lpwstr>2052-6.5.2.8766</vt:lpwstr>
  </property>
</Properties>
</file>